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sldIdLst>
    <p:sldId id="256" r:id="rId3"/>
    <p:sldId id="257" r:id="rId4"/>
    <p:sldId id="267" r:id="rId5"/>
    <p:sldId id="268" r:id="rId6"/>
    <p:sldId id="269" r:id="rId7"/>
    <p:sldId id="270" r:id="rId8"/>
    <p:sldId id="271" r:id="rId9"/>
    <p:sldId id="279" r:id="rId10"/>
    <p:sldId id="278" r:id="rId11"/>
    <p:sldId id="281" r:id="rId12"/>
    <p:sldId id="280" r:id="rId13"/>
    <p:sldId id="276" r:id="rId14"/>
    <p:sldId id="277" r:id="rId15"/>
    <p:sldId id="282" r:id="rId16"/>
    <p:sldId id="275" r:id="rId17"/>
    <p:sldId id="283" r:id="rId18"/>
    <p:sldId id="284" r:id="rId19"/>
    <p:sldId id="285" r:id="rId20"/>
    <p:sldId id="274" r:id="rId21"/>
    <p:sldId id="272"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73" r:id="rId35"/>
    <p:sldId id="298" r:id="rId36"/>
    <p:sldId id="299" r:id="rId37"/>
    <p:sldId id="300" r:id="rId38"/>
    <p:sldId id="301" r:id="rId39"/>
    <p:sldId id="302" r:id="rId40"/>
    <p:sldId id="303" r:id="rId41"/>
    <p:sldId id="304" r:id="rId42"/>
    <p:sldId id="311" r:id="rId43"/>
    <p:sldId id="312" r:id="rId44"/>
    <p:sldId id="313" r:id="rId45"/>
    <p:sldId id="323" r:id="rId46"/>
    <p:sldId id="324" r:id="rId47"/>
    <p:sldId id="314" r:id="rId48"/>
    <p:sldId id="326" r:id="rId49"/>
    <p:sldId id="327" r:id="rId50"/>
    <p:sldId id="328" r:id="rId51"/>
    <p:sldId id="329" r:id="rId52"/>
    <p:sldId id="330" r:id="rId53"/>
    <p:sldId id="331" r:id="rId54"/>
    <p:sldId id="333" r:id="rId55"/>
    <p:sldId id="332" r:id="rId56"/>
    <p:sldId id="335" r:id="rId57"/>
    <p:sldId id="334" r:id="rId58"/>
    <p:sldId id="340" r:id="rId59"/>
    <p:sldId id="336" r:id="rId60"/>
    <p:sldId id="337" r:id="rId61"/>
    <p:sldId id="338" r:id="rId62"/>
    <p:sldId id="339" r:id="rId63"/>
    <p:sldId id="342" r:id="rId64"/>
    <p:sldId id="341" r:id="rId65"/>
    <p:sldId id="343" r:id="rId66"/>
    <p:sldId id="344" r:id="rId67"/>
    <p:sldId id="347" r:id="rId68"/>
    <p:sldId id="348" r:id="rId69"/>
    <p:sldId id="349" r:id="rId70"/>
    <p:sldId id="350" r:id="rId71"/>
    <p:sldId id="351" r:id="rId72"/>
    <p:sldId id="306" r:id="rId73"/>
    <p:sldId id="305" r:id="rId74"/>
    <p:sldId id="307" r:id="rId75"/>
    <p:sldId id="308" r:id="rId76"/>
    <p:sldId id="309" r:id="rId77"/>
    <p:sldId id="310" r:id="rId78"/>
    <p:sldId id="352" r:id="rId79"/>
    <p:sldId id="353" r:id="rId80"/>
    <p:sldId id="354" r:id="rId81"/>
    <p:sldId id="357" r:id="rId82"/>
    <p:sldId id="266" r:id="rId83"/>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1-D5D0-4A82-9CDF-B76F0A568FB2}"/>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3-D5D0-4A82-9CDF-B76F0A568FB2}"/>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5-D5D0-4A82-9CDF-B76F0A568FB2}"/>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7-D5D0-4A82-9CDF-B76F0A568FB2}"/>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45</c:v>
                </c:pt>
                <c:pt idx="1">
                  <c:v>55</c:v>
                </c:pt>
                <c:pt idx="2">
                  <c:v>45</c:v>
                </c:pt>
                <c:pt idx="3">
                  <c:v>55</c:v>
                </c:pt>
              </c:numCache>
            </c:numRef>
          </c:val>
          <c:extLst>
            <c:ext xmlns:c16="http://schemas.microsoft.com/office/drawing/2014/chart" uri="{C3380CC4-5D6E-409C-BE32-E72D297353CC}">
              <c16:uniqueId val="{00000008-D5D0-4A82-9CDF-B76F0A568FB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a:srcRect b="12478"/>
          <a:stretch>
            <a:fillRect/>
          </a:stretch>
        </p:blipFill>
        <p:spPr>
          <a:xfrm>
            <a:off x="-17145" y="-24765"/>
            <a:ext cx="12232640" cy="69475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a:srcRect b="23742"/>
          <a:stretch>
            <a:fillRect/>
          </a:stretch>
        </p:blipFill>
        <p:spPr>
          <a:xfrm>
            <a:off x="-20320" y="-34925"/>
            <a:ext cx="12232640" cy="688276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2022/6/30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product.pconline.com.cn/notebook/" TargetMode="External"/><Relationship Id="rId2" Type="http://schemas.openxmlformats.org/officeDocument/2006/relationships/hyperlink" Target="https://product.pconline.com.cn/itbk/wlbg/network/1107/2474105.html" TargetMode="Externa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hyperlink" Target="https://product.pconline.com.cn/itbk/wlbg/network/1107/2474960.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1.xml"/><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1.xml"/><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3.png"/><Relationship Id="rId1" Type="http://schemas.openxmlformats.org/officeDocument/2006/relationships/slideLayout" Target="../slideLayouts/slideLayout11.xml"/><Relationship Id="rId4" Type="http://schemas.openxmlformats.org/officeDocument/2006/relationships/image" Target="../media/image64.png"/></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6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20694" y="2244705"/>
            <a:ext cx="6391493" cy="1446550"/>
          </a:xfrm>
          <a:prstGeom prst="rect">
            <a:avLst/>
          </a:prstGeom>
          <a:noFill/>
        </p:spPr>
        <p:txBody>
          <a:bodyPr wrap="none" rtlCol="0">
            <a:spAutoFit/>
          </a:bodyPr>
          <a:lstStyle/>
          <a:p>
            <a:pPr algn="l"/>
            <a:r>
              <a:rPr lang="zh-CN" altLang="en-US" sz="4400" b="1" dirty="0">
                <a:solidFill>
                  <a:schemeClr val="accent1"/>
                </a:solidFill>
                <a:latin typeface="微软雅黑" panose="020B0503020204020204" charset="-122"/>
                <a:ea typeface="微软雅黑" panose="020B0503020204020204" charset="-122"/>
              </a:rPr>
              <a:t>项目</a:t>
            </a:r>
            <a:r>
              <a:rPr lang="en-US" altLang="zh-CN" sz="4400" b="1" dirty="0">
                <a:solidFill>
                  <a:schemeClr val="accent1"/>
                </a:solidFill>
                <a:latin typeface="微软雅黑" panose="020B0503020204020204" charset="-122"/>
                <a:ea typeface="微软雅黑" panose="020B0503020204020204" charset="-122"/>
              </a:rPr>
              <a:t>3</a:t>
            </a:r>
            <a:r>
              <a:rPr lang="zh-CN" altLang="en-US" sz="4400" b="1" dirty="0">
                <a:solidFill>
                  <a:schemeClr val="accent1"/>
                </a:solidFill>
                <a:latin typeface="微软雅黑" panose="020B0503020204020204" charset="-122"/>
                <a:ea typeface="微软雅黑" panose="020B0503020204020204" charset="-122"/>
              </a:rPr>
              <a:t> </a:t>
            </a:r>
            <a:endParaRPr lang="en-US" altLang="zh-CN" sz="4400" b="1" dirty="0">
              <a:solidFill>
                <a:schemeClr val="accent1"/>
              </a:solidFill>
              <a:latin typeface="微软雅黑" panose="020B0503020204020204" charset="-122"/>
              <a:ea typeface="微软雅黑" panose="020B0503020204020204" charset="-122"/>
            </a:endParaRPr>
          </a:p>
          <a:p>
            <a:pPr algn="l"/>
            <a:r>
              <a:rPr lang="zh-CN" altLang="en-US" sz="4400" b="1" dirty="0">
                <a:solidFill>
                  <a:schemeClr val="accent1"/>
                </a:solidFill>
                <a:latin typeface="微软雅黑" panose="020B0503020204020204" charset="-122"/>
                <a:ea typeface="微软雅黑" panose="020B0503020204020204" charset="-122"/>
              </a:rPr>
              <a:t>认识网络设备和传输介质</a:t>
            </a:r>
          </a:p>
        </p:txBody>
      </p:sp>
      <p:cxnSp>
        <p:nvCxnSpPr>
          <p:cNvPr id="7" name="直接连接符 6"/>
          <p:cNvCxnSpPr/>
          <p:nvPr/>
        </p:nvCxnSpPr>
        <p:spPr>
          <a:xfrm>
            <a:off x="1143635" y="3691255"/>
            <a:ext cx="7731125"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2" descr="C:\Users\Administrator\Desktop\df5bf39b4c77f3b9980dfe9b7373bf1a副本.png">
            <a:extLst>
              <a:ext uri="{FF2B5EF4-FFF2-40B4-BE49-F238E27FC236}">
                <a16:creationId xmlns:a16="http://schemas.microsoft.com/office/drawing/2014/main" id="{E8B0CAFA-252A-4F52-A340-AE2523CB1B30}"/>
              </a:ext>
            </a:extLst>
          </p:cNvPr>
          <p:cNvPicPr>
            <a:picLocks noChangeAspect="1" noChangeArrowheads="1"/>
          </p:cNvPicPr>
          <p:nvPr/>
        </p:nvPicPr>
        <p:blipFill>
          <a:blip r:embed="rId2" cstate="print"/>
          <a:srcRect/>
          <a:stretch>
            <a:fillRect/>
          </a:stretch>
        </p:blipFill>
        <p:spPr bwMode="auto">
          <a:xfrm>
            <a:off x="8003570" y="2606655"/>
            <a:ext cx="4320480" cy="4327127"/>
          </a:xfrm>
          <a:prstGeom prst="rect">
            <a:avLst/>
          </a:prstGeom>
          <a:noFill/>
        </p:spPr>
      </p:pic>
      <p:sp>
        <p:nvSpPr>
          <p:cNvPr id="2" name="文本框 1">
            <a:extLst>
              <a:ext uri="{FF2B5EF4-FFF2-40B4-BE49-F238E27FC236}">
                <a16:creationId xmlns:a16="http://schemas.microsoft.com/office/drawing/2014/main" id="{F47708FF-6EB6-4BDE-9B69-8B46BB49DED1}"/>
              </a:ext>
            </a:extLst>
          </p:cNvPr>
          <p:cNvSpPr txBox="1"/>
          <p:nvPr/>
        </p:nvSpPr>
        <p:spPr>
          <a:xfrm>
            <a:off x="2396971" y="504825"/>
            <a:ext cx="6995604" cy="523220"/>
          </a:xfrm>
          <a:prstGeom prst="rect">
            <a:avLst/>
          </a:prstGeom>
          <a:noFill/>
        </p:spPr>
        <p:txBody>
          <a:bodyPr wrap="square" rtlCol="0">
            <a:spAutoFit/>
          </a:bodyPr>
          <a:lstStyle/>
          <a:p>
            <a:r>
              <a:rPr lang="en-US" altLang="zh-CN" sz="2800" b="1" dirty="0">
                <a:solidFill>
                  <a:srgbClr val="0070C0"/>
                </a:solidFill>
              </a:rPr>
              <a:t>《</a:t>
            </a:r>
            <a:r>
              <a:rPr lang="zh-CN" altLang="en-US" sz="2800" b="1" dirty="0">
                <a:solidFill>
                  <a:srgbClr val="0070C0"/>
                </a:solidFill>
              </a:rPr>
              <a:t>局域网组网技术项目式教程（微课版）</a:t>
            </a:r>
            <a:r>
              <a:rPr lang="en-US" altLang="zh-CN" sz="2800" b="1" dirty="0">
                <a:solidFill>
                  <a:srgbClr val="0070C0"/>
                </a:solidFill>
              </a:rPr>
              <a:t>》</a:t>
            </a:r>
            <a:endParaRPr lang="zh-CN" altLang="en-US"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项目背景</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540000"/>
            <a:ext cx="5936615" cy="3367397"/>
          </a:xfrm>
          <a:prstGeom prst="rect">
            <a:avLst/>
          </a:prstGeom>
          <a:noFill/>
        </p:spPr>
        <p:txBody>
          <a:bodyPr wrap="square" rtlCol="0">
            <a:spAutoFit/>
          </a:bodyPr>
          <a:lstStyle/>
          <a:p>
            <a:pPr indent="457200" algn="just">
              <a:lnSpc>
                <a:spcPct val="150000"/>
              </a:lnSpc>
              <a:spcBef>
                <a:spcPts val="600"/>
              </a:spcBef>
              <a:spcAft>
                <a:spcPts val="600"/>
              </a:spcAft>
            </a:pPr>
            <a:r>
              <a:rPr lang="zh-CN" altLang="en-US" dirty="0">
                <a:solidFill>
                  <a:schemeClr val="tx1">
                    <a:lumMod val="65000"/>
                    <a:lumOff val="35000"/>
                  </a:schemeClr>
                </a:solidFill>
                <a:latin typeface="微软雅黑" panose="020B0503020204020204" charset="-122"/>
                <a:ea typeface="微软雅黑" panose="020B0503020204020204" charset="-122"/>
              </a:rPr>
              <a:t>完成前期的项目规划和设计后，公司需要实施部分办公室和网络中心的网络布线工程。在企业网中实施网络综合布线工程是一项非常复杂又琐碎的工作，需要系统规划网络综合布线工程，实施过程中需要使用到各种常用器材和各项工具。小明需要了解常用的网络设备和传输介质，同时学习综合布线规划、设计和安装实施过程。本项目主要训练创建网络设备拓扑结构图、双绞线和办公室布线设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项目目标</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540000"/>
            <a:ext cx="5936615" cy="2951705"/>
          </a:xfrm>
          <a:prstGeom prst="rect">
            <a:avLst/>
          </a:prstGeom>
          <a:noFill/>
        </p:spPr>
        <p:txBody>
          <a:bodyPr wrap="square" rtlCol="0">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在学习完本章之后，你应该能够回答下面的问题：</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常见的网络设备有哪些？</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路由器和交换机的工作原理是什么？</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传输介质的分类有哪些？</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常见的双绞线和信息模块是如何制作的？</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什么是综合布线？</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办公室综合布线是如何设计的？</a:t>
            </a:r>
            <a:endParaRPr lang="zh-CN" altLang="zh-CN" sz="1800"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4199494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584775"/>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关键术语</a:t>
            </a:r>
          </a:p>
        </p:txBody>
      </p:sp>
      <p:sp>
        <p:nvSpPr>
          <p:cNvPr id="8" name="文本框 7">
            <a:extLst>
              <a:ext uri="{FF2B5EF4-FFF2-40B4-BE49-F238E27FC236}">
                <a16:creationId xmlns:a16="http://schemas.microsoft.com/office/drawing/2014/main" id="{BC6FBCD4-6646-4F25-9B09-4F20D4275B99}"/>
              </a:ext>
            </a:extLst>
          </p:cNvPr>
          <p:cNvSpPr txBox="1"/>
          <p:nvPr/>
        </p:nvSpPr>
        <p:spPr>
          <a:xfrm>
            <a:off x="577850" y="2473846"/>
            <a:ext cx="3184525" cy="3196837"/>
          </a:xfrm>
          <a:prstGeom prst="rect">
            <a:avLst/>
          </a:prstGeom>
          <a:noFill/>
        </p:spPr>
        <p:txBody>
          <a:bodyPr wrap="square">
            <a:spAutoFit/>
          </a:bodyPr>
          <a:lstStyle/>
          <a:p>
            <a:pPr indent="259080" algn="just">
              <a:lnSpc>
                <a:spcPts val="1560"/>
              </a:lnSpc>
            </a:pPr>
            <a:r>
              <a:rPr lang="zh-CN" altLang="zh-CN" sz="1800" kern="100" spc="10" dirty="0">
                <a:effectLst/>
                <a:latin typeface="Times New Roman" panose="02020603050405020304" pitchFamily="18" charset="0"/>
                <a:ea typeface="方正宋一简体"/>
              </a:rPr>
              <a:t>本章使用如下关键术语：</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br>
              <a:rPr lang="en-US" altLang="zh-CN" sz="1800" kern="100" spc="10" dirty="0">
                <a:effectLst/>
                <a:latin typeface="方正宋一简体"/>
                <a:cs typeface="Times New Roman" panose="02020603050405020304" pitchFamily="18" charset="0"/>
              </a:rPr>
            </a:br>
            <a:r>
              <a:rPr lang="en-US" altLang="zh-CN" sz="1800" kern="100" spc="10" dirty="0">
                <a:effectLst/>
                <a:latin typeface="方正宋一简体"/>
                <a:cs typeface="Times New Roman" panose="02020603050405020304" pitchFamily="18" charset="0"/>
              </a:rPr>
              <a:t>    </a:t>
            </a:r>
            <a:r>
              <a:rPr lang="zh-CN" altLang="zh-CN" sz="1800" kern="100" spc="10" dirty="0">
                <a:effectLst/>
                <a:latin typeface="Times New Roman" panose="02020603050405020304" pitchFamily="18" charset="0"/>
                <a:ea typeface="方正宋一简体"/>
              </a:rPr>
              <a:t>网卡</a:t>
            </a:r>
            <a:r>
              <a:rPr lang="en-US" altLang="zh-CN" sz="1800" kern="100" spc="10" dirty="0">
                <a:effectLst/>
                <a:latin typeface="Times New Roman" panose="02020603050405020304" pitchFamily="18" charset="0"/>
                <a:ea typeface="方正宋一简体"/>
              </a:rPr>
              <a:t>                                 </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交换机</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路由器</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中继器</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网关</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endParaRPr lang="zh-CN" altLang="zh-CN" sz="2000" kern="100" dirty="0">
              <a:effectLst/>
              <a:latin typeface="Times New Roman" panose="02020603050405020304" pitchFamily="18" charset="0"/>
              <a:ea typeface="宋体" panose="02010600030101010101" pitchFamily="2" charset="-122"/>
            </a:endParaRPr>
          </a:p>
        </p:txBody>
      </p:sp>
      <p:sp>
        <p:nvSpPr>
          <p:cNvPr id="10" name="文本框 9">
            <a:extLst>
              <a:ext uri="{FF2B5EF4-FFF2-40B4-BE49-F238E27FC236}">
                <a16:creationId xmlns:a16="http://schemas.microsoft.com/office/drawing/2014/main" id="{53280B4C-50D5-4937-9D40-DD595B98D45E}"/>
              </a:ext>
            </a:extLst>
          </p:cNvPr>
          <p:cNvSpPr txBox="1"/>
          <p:nvPr/>
        </p:nvSpPr>
        <p:spPr>
          <a:xfrm>
            <a:off x="3128963" y="3099634"/>
            <a:ext cx="6124574" cy="2125582"/>
          </a:xfrm>
          <a:prstGeom prst="rect">
            <a:avLst/>
          </a:prstGeom>
          <a:noFill/>
        </p:spPr>
        <p:txBody>
          <a:bodyPr wrap="square">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双绞线</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同轴电缆</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光纤</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综合布线</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r>
              <a:rPr lang="zh-CN" altLang="zh-CN" sz="1800" kern="100" spc="10" dirty="0">
                <a:effectLst/>
                <a:latin typeface="Times New Roman" panose="02020603050405020304" pitchFamily="18" charset="0"/>
                <a:ea typeface="方正宋一简体"/>
              </a:rPr>
              <a:t>信息模块</a:t>
            </a:r>
            <a:endParaRPr lang="zh-CN" altLang="en-US" dirty="0"/>
          </a:p>
        </p:txBody>
      </p:sp>
    </p:spTree>
    <p:extLst>
      <p:ext uri="{BB962C8B-B14F-4D97-AF65-F5344CB8AC3E}">
        <p14:creationId xmlns:p14="http://schemas.microsoft.com/office/powerpoint/2010/main" val="1716361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 name="文本框 3"/>
          <p:cNvSpPr txBox="1"/>
          <p:nvPr/>
        </p:nvSpPr>
        <p:spPr>
          <a:xfrm>
            <a:off x="616585" y="1563052"/>
            <a:ext cx="3746500" cy="584775"/>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知识导图</a:t>
            </a:r>
          </a:p>
        </p:txBody>
      </p:sp>
      <p:pic>
        <p:nvPicPr>
          <p:cNvPr id="1026" name="Picture 2">
            <a:extLst>
              <a:ext uri="{FF2B5EF4-FFF2-40B4-BE49-F238E27FC236}">
                <a16:creationId xmlns:a16="http://schemas.microsoft.com/office/drawing/2014/main" id="{3ABD7F33-CE54-E97C-2649-5A70DB1BCF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1661" y="2335937"/>
            <a:ext cx="9202968" cy="37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40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AB22ACA8-9EF1-43E4-9FF8-020D5154B6BF}"/>
              </a:ext>
            </a:extLst>
          </p:cNvPr>
          <p:cNvSpPr txBox="1"/>
          <p:nvPr/>
        </p:nvSpPr>
        <p:spPr>
          <a:xfrm>
            <a:off x="2157412" y="1962825"/>
            <a:ext cx="6872287" cy="3353097"/>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了解网卡的功能；</a:t>
            </a:r>
          </a:p>
          <a:p>
            <a:pPr marL="457200" indent="-457200">
              <a:lnSpc>
                <a:spcPct val="150000"/>
              </a:lnSpc>
              <a:buClr>
                <a:schemeClr val="accent5"/>
              </a:buClr>
              <a:buFont typeface="Wingdings" panose="05000000000000000000" pitchFamily="2" charset="2"/>
              <a:buChar char="n"/>
            </a:pPr>
            <a:r>
              <a:rPr lang="zh-CN" altLang="en-US" sz="2400" dirty="0"/>
              <a:t>认识交换机，理解交换机工作原理；</a:t>
            </a:r>
          </a:p>
          <a:p>
            <a:pPr marL="457200" indent="-457200">
              <a:lnSpc>
                <a:spcPct val="150000"/>
              </a:lnSpc>
              <a:buClr>
                <a:schemeClr val="accent5"/>
              </a:buClr>
              <a:buFont typeface="Wingdings" panose="05000000000000000000" pitchFamily="2" charset="2"/>
              <a:buChar char="n"/>
            </a:pPr>
            <a:r>
              <a:rPr lang="zh-CN" altLang="en-US" sz="2400" dirty="0"/>
              <a:t>认识路由器，理解路由器工作原理；</a:t>
            </a:r>
          </a:p>
          <a:p>
            <a:pPr marL="457200" indent="-457200">
              <a:lnSpc>
                <a:spcPct val="150000"/>
              </a:lnSpc>
              <a:buClr>
                <a:schemeClr val="accent5"/>
              </a:buClr>
              <a:buFont typeface="Wingdings" panose="05000000000000000000" pitchFamily="2" charset="2"/>
              <a:buChar char="n"/>
            </a:pPr>
            <a:r>
              <a:rPr lang="zh-CN" altLang="en-US" sz="2400" dirty="0"/>
              <a:t>了解常用的无线网络设备；</a:t>
            </a:r>
          </a:p>
          <a:p>
            <a:pPr marL="457200" indent="-457200">
              <a:lnSpc>
                <a:spcPct val="150000"/>
              </a:lnSpc>
              <a:buClr>
                <a:schemeClr val="accent5"/>
              </a:buClr>
              <a:buFont typeface="Wingdings" panose="05000000000000000000" pitchFamily="2" charset="2"/>
              <a:buChar char="n"/>
            </a:pPr>
            <a:r>
              <a:rPr lang="zh-CN" altLang="en-US" sz="2400" dirty="0"/>
              <a:t>掌握交换机、路由器的基础配置。      </a:t>
            </a:r>
          </a:p>
        </p:txBody>
      </p:sp>
    </p:spTree>
    <p:extLst>
      <p:ext uri="{BB962C8B-B14F-4D97-AF65-F5344CB8AC3E}">
        <p14:creationId xmlns:p14="http://schemas.microsoft.com/office/powerpoint/2010/main" val="877662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070AFCC1-584C-49E3-B595-02E071DDAE37}"/>
              </a:ext>
            </a:extLst>
          </p:cNvPr>
          <p:cNvSpPr txBox="1"/>
          <p:nvPr/>
        </p:nvSpPr>
        <p:spPr>
          <a:xfrm>
            <a:off x="823913" y="192913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11" name="文本框 10">
            <a:extLst>
              <a:ext uri="{FF2B5EF4-FFF2-40B4-BE49-F238E27FC236}">
                <a16:creationId xmlns:a16="http://schemas.microsoft.com/office/drawing/2014/main" id="{E90A0B34-989F-419C-9E83-4F4BEC8592FB}"/>
              </a:ext>
            </a:extLst>
          </p:cNvPr>
          <p:cNvSpPr txBox="1"/>
          <p:nvPr/>
        </p:nvSpPr>
        <p:spPr>
          <a:xfrm>
            <a:off x="1071563" y="2375773"/>
            <a:ext cx="6124574" cy="369332"/>
          </a:xfrm>
          <a:prstGeom prst="rect">
            <a:avLst/>
          </a:prstGeom>
          <a:noFill/>
        </p:spPr>
        <p:txBody>
          <a:bodyPr wrap="square">
            <a:spAutoFit/>
          </a:bodyPr>
          <a:lstStyle/>
          <a:p>
            <a:r>
              <a:rPr lang="en-US" altLang="zh-CN" sz="1800" kern="100" spc="10" dirty="0">
                <a:effectLst/>
                <a:latin typeface="方正宋一简体"/>
                <a:cs typeface="Times New Roman" panose="02020603050405020304" pitchFamily="18" charset="0"/>
              </a:rPr>
              <a:t>1</a:t>
            </a:r>
            <a:r>
              <a:rPr lang="zh-CN" altLang="zh-CN" sz="1800" kern="100" spc="10" dirty="0">
                <a:effectLst/>
                <a:ea typeface="方正宋一简体"/>
                <a:cs typeface="Times New Roman" panose="02020603050405020304" pitchFamily="18" charset="0"/>
              </a:rPr>
              <a:t>．什么是网卡</a:t>
            </a:r>
            <a:endParaRPr lang="zh-CN" altLang="en-US" dirty="0"/>
          </a:p>
        </p:txBody>
      </p:sp>
      <p:sp>
        <p:nvSpPr>
          <p:cNvPr id="13" name="文本框 12">
            <a:extLst>
              <a:ext uri="{FF2B5EF4-FFF2-40B4-BE49-F238E27FC236}">
                <a16:creationId xmlns:a16="http://schemas.microsoft.com/office/drawing/2014/main" id="{03D838BA-A5CE-4595-A9DC-95D26DE4AE5C}"/>
              </a:ext>
            </a:extLst>
          </p:cNvPr>
          <p:cNvSpPr txBox="1"/>
          <p:nvPr/>
        </p:nvSpPr>
        <p:spPr>
          <a:xfrm>
            <a:off x="1071563" y="2919041"/>
            <a:ext cx="5395912" cy="2804614"/>
          </a:xfrm>
          <a:prstGeom prst="rect">
            <a:avLst/>
          </a:prstGeom>
          <a:noFill/>
        </p:spPr>
        <p:txBody>
          <a:bodyPr wrap="square">
            <a:spAutoFit/>
          </a:bodyPr>
          <a:lstStyle/>
          <a:p>
            <a:pPr indent="259080" algn="just">
              <a:lnSpc>
                <a:spcPct val="150000"/>
              </a:lnSpc>
            </a:pPr>
            <a:r>
              <a:rPr lang="zh-CN" altLang="zh-CN" sz="2000" kern="100" spc="10" dirty="0">
                <a:effectLst/>
                <a:latin typeface="Times New Roman" panose="02020603050405020304" pitchFamily="18" charset="0"/>
                <a:ea typeface="方正宋一简体"/>
              </a:rPr>
              <a:t>计算机与外界</a:t>
            </a:r>
            <a:r>
              <a:rPr lang="en-US" altLang="zh-CN" sz="2000" u="none" strike="noStrike" kern="100" spc="10" dirty="0" err="1">
                <a:effectLst/>
                <a:latin typeface="方正宋一简体"/>
                <a:ea typeface="宋体" panose="02010600030101010101" pitchFamily="2" charset="-122"/>
                <a:hlinkClick r:id="rId2"/>
              </a:rPr>
              <a:t>局域网</a:t>
            </a:r>
            <a:r>
              <a:rPr lang="zh-CN" altLang="zh-CN" sz="2000" kern="100" spc="10" dirty="0">
                <a:effectLst/>
                <a:latin typeface="Times New Roman" panose="02020603050405020304" pitchFamily="18" charset="0"/>
                <a:ea typeface="方正宋一简体"/>
              </a:rPr>
              <a:t>的连接是通过主机箱内插入一块网络接口板</a:t>
            </a:r>
            <a:r>
              <a:rPr lang="en-US" altLang="zh-CN" sz="2000" kern="100" spc="10" dirty="0">
                <a:effectLst/>
                <a:latin typeface="Times New Roman" panose="02020603050405020304" pitchFamily="18" charset="0"/>
                <a:ea typeface="方正宋一简体"/>
              </a:rPr>
              <a:t>(</a:t>
            </a:r>
            <a:r>
              <a:rPr lang="zh-CN" altLang="zh-CN" sz="2000" kern="100" spc="10" dirty="0">
                <a:effectLst/>
                <a:latin typeface="Times New Roman" panose="02020603050405020304" pitchFamily="18" charset="0"/>
                <a:ea typeface="方正宋一简体"/>
              </a:rPr>
              <a:t>或者是在</a:t>
            </a:r>
            <a:r>
              <a:rPr lang="en-US" altLang="zh-CN" sz="2000" u="none" strike="noStrike" kern="100" spc="10" dirty="0" err="1">
                <a:effectLst/>
                <a:latin typeface="方正宋一简体"/>
                <a:ea typeface="宋体" panose="02010600030101010101" pitchFamily="2" charset="-122"/>
                <a:hlinkClick r:id="rId3"/>
              </a:rPr>
              <a:t>笔记本</a:t>
            </a:r>
            <a:r>
              <a:rPr lang="zh-CN" altLang="zh-CN" sz="2000" kern="100" spc="10" dirty="0">
                <a:effectLst/>
                <a:latin typeface="Times New Roman" panose="02020603050405020304" pitchFamily="18" charset="0"/>
                <a:ea typeface="方正宋一简体"/>
              </a:rPr>
              <a:t>电脑中插入一块</a:t>
            </a:r>
            <a:r>
              <a:rPr lang="en-US" altLang="zh-CN" sz="2000" kern="100" spc="10" dirty="0">
                <a:effectLst/>
                <a:latin typeface="Times New Roman" panose="02020603050405020304" pitchFamily="18" charset="0"/>
                <a:ea typeface="方正宋一简体"/>
              </a:rPr>
              <a:t>PCMCIA</a:t>
            </a:r>
            <a:r>
              <a:rPr lang="zh-CN" altLang="zh-CN" sz="2000" kern="100" spc="10" dirty="0">
                <a:effectLst/>
                <a:latin typeface="Times New Roman" panose="02020603050405020304" pitchFamily="18" charset="0"/>
                <a:ea typeface="方正宋一简体"/>
              </a:rPr>
              <a:t>卡</a:t>
            </a:r>
            <a:r>
              <a:rPr lang="en-US" altLang="zh-CN" sz="2000" kern="100" spc="10" dirty="0">
                <a:effectLst/>
                <a:latin typeface="Times New Roman" panose="02020603050405020304" pitchFamily="18" charset="0"/>
                <a:ea typeface="方正宋一简体"/>
              </a:rPr>
              <a:t>)</a:t>
            </a:r>
            <a:r>
              <a:rPr lang="zh-CN" altLang="zh-CN" sz="2000" kern="100" spc="10" dirty="0">
                <a:effectLst/>
                <a:latin typeface="Times New Roman" panose="02020603050405020304" pitchFamily="18" charset="0"/>
                <a:ea typeface="方正宋一简体"/>
              </a:rPr>
              <a:t>。网络接口板又称为通信适配器或网络适配器</a:t>
            </a:r>
            <a:r>
              <a:rPr lang="en-US" altLang="zh-CN" sz="2000" kern="100" spc="10" dirty="0">
                <a:effectLst/>
                <a:latin typeface="Times New Roman" panose="02020603050405020304" pitchFamily="18" charset="0"/>
                <a:ea typeface="方正宋一简体"/>
              </a:rPr>
              <a:t>(adapter)</a:t>
            </a:r>
            <a:r>
              <a:rPr lang="zh-CN" altLang="zh-CN" sz="2000" kern="100" spc="10" dirty="0">
                <a:effectLst/>
                <a:latin typeface="Times New Roman" panose="02020603050405020304" pitchFamily="18" charset="0"/>
                <a:ea typeface="方正宋一简体"/>
              </a:rPr>
              <a:t>或网络接口卡</a:t>
            </a:r>
            <a:r>
              <a:rPr lang="en-US" altLang="zh-CN" sz="2000" kern="100" spc="10" dirty="0">
                <a:effectLst/>
                <a:latin typeface="Times New Roman" panose="02020603050405020304" pitchFamily="18" charset="0"/>
                <a:ea typeface="方正宋一简体"/>
              </a:rPr>
              <a:t>NIC(Network Interface Card)</a:t>
            </a:r>
            <a:r>
              <a:rPr lang="zh-CN" altLang="zh-CN" sz="2000" kern="100" spc="10" dirty="0">
                <a:effectLst/>
                <a:latin typeface="Times New Roman" panose="02020603050405020304" pitchFamily="18" charset="0"/>
                <a:ea typeface="方正宋一简体"/>
              </a:rPr>
              <a:t>但是现在更多的人愿意使用更为简单的名称“</a:t>
            </a:r>
            <a:r>
              <a:rPr lang="en-US" altLang="zh-CN" sz="2000" u="none" strike="noStrike" kern="100" spc="10" dirty="0" err="1">
                <a:effectLst/>
                <a:latin typeface="方正宋一简体"/>
                <a:ea typeface="宋体" panose="02010600030101010101" pitchFamily="2" charset="-122"/>
                <a:hlinkClick r:id="rId4"/>
              </a:rPr>
              <a:t>网卡</a:t>
            </a:r>
            <a:r>
              <a:rPr lang="zh-CN" altLang="zh-CN" sz="2000" kern="100" spc="10" dirty="0">
                <a:effectLst/>
                <a:latin typeface="Times New Roman" panose="02020603050405020304" pitchFamily="18" charset="0"/>
                <a:ea typeface="方正宋一简体"/>
              </a:rPr>
              <a:t>”。</a:t>
            </a:r>
            <a:endParaRPr lang="zh-CN" altLang="zh-CN" sz="2400" kern="100" dirty="0">
              <a:effectLst/>
              <a:latin typeface="Times New Roman" panose="02020603050405020304" pitchFamily="18" charset="0"/>
              <a:ea typeface="宋体" panose="02010600030101010101" pitchFamily="2" charset="-122"/>
            </a:endParaRPr>
          </a:p>
        </p:txBody>
      </p:sp>
      <p:pic>
        <p:nvPicPr>
          <p:cNvPr id="14" name="Picture 6">
            <a:extLst>
              <a:ext uri="{FF2B5EF4-FFF2-40B4-BE49-F238E27FC236}">
                <a16:creationId xmlns:a16="http://schemas.microsoft.com/office/drawing/2014/main" id="{0C0E02DF-DCB8-48D0-A01B-18644552B3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5585"/>
          <a:stretch/>
        </p:blipFill>
        <p:spPr bwMode="auto">
          <a:xfrm>
            <a:off x="7015473" y="2471023"/>
            <a:ext cx="3271527" cy="2097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9260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6" name="文本框 5">
            <a:extLst>
              <a:ext uri="{FF2B5EF4-FFF2-40B4-BE49-F238E27FC236}">
                <a16:creationId xmlns:a16="http://schemas.microsoft.com/office/drawing/2014/main" id="{AF37E7D8-04CD-45DC-BE26-BD5FBB5EAF94}"/>
              </a:ext>
            </a:extLst>
          </p:cNvPr>
          <p:cNvSpPr txBox="1"/>
          <p:nvPr/>
        </p:nvSpPr>
        <p:spPr>
          <a:xfrm>
            <a:off x="823913" y="2403852"/>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2</a:t>
            </a:r>
            <a:r>
              <a:rPr lang="zh-CN" altLang="zh-CN" sz="1800" kern="100" spc="10" dirty="0">
                <a:effectLst/>
                <a:latin typeface="Times New Roman" panose="02020603050405020304" pitchFamily="18" charset="0"/>
                <a:ea typeface="方正宋一简体"/>
              </a:rPr>
              <a:t>．网卡的功能</a:t>
            </a:r>
            <a:endParaRPr lang="zh-CN" altLang="zh-CN" sz="2000" kern="100" dirty="0">
              <a:effectLst/>
              <a:latin typeface="Times New Roman" panose="02020603050405020304" pitchFamily="18" charset="0"/>
              <a:ea typeface="宋体" panose="02010600030101010101" pitchFamily="2" charset="-122"/>
            </a:endParaRPr>
          </a:p>
        </p:txBody>
      </p:sp>
      <p:sp>
        <p:nvSpPr>
          <p:cNvPr id="7" name="文本框 6">
            <a:extLst>
              <a:ext uri="{FF2B5EF4-FFF2-40B4-BE49-F238E27FC236}">
                <a16:creationId xmlns:a16="http://schemas.microsoft.com/office/drawing/2014/main" id="{0BAE09F5-9648-48CB-BD44-231DF4EB8309}"/>
              </a:ext>
            </a:extLst>
          </p:cNvPr>
          <p:cNvSpPr txBox="1"/>
          <p:nvPr/>
        </p:nvSpPr>
        <p:spPr>
          <a:xfrm>
            <a:off x="823913" y="192913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grpSp>
        <p:nvGrpSpPr>
          <p:cNvPr id="5" name="组合 4">
            <a:extLst>
              <a:ext uri="{FF2B5EF4-FFF2-40B4-BE49-F238E27FC236}">
                <a16:creationId xmlns:a16="http://schemas.microsoft.com/office/drawing/2014/main" id="{5DC1F7C3-D71E-4C6D-B868-E9663D86BC40}"/>
              </a:ext>
            </a:extLst>
          </p:cNvPr>
          <p:cNvGrpSpPr/>
          <p:nvPr/>
        </p:nvGrpSpPr>
        <p:grpSpPr>
          <a:xfrm>
            <a:off x="2818766" y="2883803"/>
            <a:ext cx="6124574" cy="2564765"/>
            <a:chOff x="2675890" y="2840355"/>
            <a:chExt cx="6406515" cy="2915285"/>
          </a:xfrm>
        </p:grpSpPr>
        <p:sp>
          <p:nvSpPr>
            <p:cNvPr id="8" name="剪去对角的矩形 3">
              <a:extLst>
                <a:ext uri="{FF2B5EF4-FFF2-40B4-BE49-F238E27FC236}">
                  <a16:creationId xmlns:a16="http://schemas.microsoft.com/office/drawing/2014/main" id="{88E053E9-14CC-4999-8458-3D1B2A975920}"/>
                </a:ext>
              </a:extLst>
            </p:cNvPr>
            <p:cNvSpPr/>
            <p:nvPr/>
          </p:nvSpPr>
          <p:spPr>
            <a:xfrm>
              <a:off x="2675890" y="2840355"/>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剪去对角的矩形 4">
              <a:extLst>
                <a:ext uri="{FF2B5EF4-FFF2-40B4-BE49-F238E27FC236}">
                  <a16:creationId xmlns:a16="http://schemas.microsoft.com/office/drawing/2014/main" id="{498966FB-5E23-49E7-8A60-5AB745561CA1}"/>
                </a:ext>
              </a:extLst>
            </p:cNvPr>
            <p:cNvSpPr/>
            <p:nvPr/>
          </p:nvSpPr>
          <p:spPr>
            <a:xfrm>
              <a:off x="2675890" y="3903345"/>
              <a:ext cx="789305" cy="789305"/>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剪去对角的矩形 5">
              <a:extLst>
                <a:ext uri="{FF2B5EF4-FFF2-40B4-BE49-F238E27FC236}">
                  <a16:creationId xmlns:a16="http://schemas.microsoft.com/office/drawing/2014/main" id="{46EE64E4-7F94-4155-A411-755D944B20A1}"/>
                </a:ext>
              </a:extLst>
            </p:cNvPr>
            <p:cNvSpPr/>
            <p:nvPr/>
          </p:nvSpPr>
          <p:spPr>
            <a:xfrm>
              <a:off x="2675890" y="4966335"/>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剪去对角的矩形 6">
              <a:extLst>
                <a:ext uri="{FF2B5EF4-FFF2-40B4-BE49-F238E27FC236}">
                  <a16:creationId xmlns:a16="http://schemas.microsoft.com/office/drawing/2014/main" id="{2E973B14-5A2B-4892-937E-5C040CACC1B3}"/>
                </a:ext>
              </a:extLst>
            </p:cNvPr>
            <p:cNvSpPr/>
            <p:nvPr/>
          </p:nvSpPr>
          <p:spPr>
            <a:xfrm>
              <a:off x="3643630" y="2840355"/>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剪去对角的矩形 7">
              <a:extLst>
                <a:ext uri="{FF2B5EF4-FFF2-40B4-BE49-F238E27FC236}">
                  <a16:creationId xmlns:a16="http://schemas.microsoft.com/office/drawing/2014/main" id="{E0545C0D-1317-4F9D-8B10-25862261828C}"/>
                </a:ext>
              </a:extLst>
            </p:cNvPr>
            <p:cNvSpPr/>
            <p:nvPr/>
          </p:nvSpPr>
          <p:spPr>
            <a:xfrm>
              <a:off x="3643630" y="3903345"/>
              <a:ext cx="5438775" cy="789305"/>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剪去对角的矩形 8">
              <a:extLst>
                <a:ext uri="{FF2B5EF4-FFF2-40B4-BE49-F238E27FC236}">
                  <a16:creationId xmlns:a16="http://schemas.microsoft.com/office/drawing/2014/main" id="{CC064EC8-D5C9-4D7F-9719-7C2BB9340490}"/>
                </a:ext>
              </a:extLst>
            </p:cNvPr>
            <p:cNvSpPr/>
            <p:nvPr/>
          </p:nvSpPr>
          <p:spPr>
            <a:xfrm>
              <a:off x="3643630" y="4966335"/>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F1F04E55-1280-4C65-8FE1-EC17965B9A6A}"/>
                </a:ext>
              </a:extLst>
            </p:cNvPr>
            <p:cNvSpPr txBox="1"/>
            <p:nvPr/>
          </p:nvSpPr>
          <p:spPr>
            <a:xfrm>
              <a:off x="2728595" y="2943225"/>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15" name="文本框 14">
              <a:extLst>
                <a:ext uri="{FF2B5EF4-FFF2-40B4-BE49-F238E27FC236}">
                  <a16:creationId xmlns:a16="http://schemas.microsoft.com/office/drawing/2014/main" id="{AE6C59B8-47F9-4F73-921F-A72B52E83076}"/>
                </a:ext>
              </a:extLst>
            </p:cNvPr>
            <p:cNvSpPr txBox="1"/>
            <p:nvPr/>
          </p:nvSpPr>
          <p:spPr>
            <a:xfrm>
              <a:off x="3863340" y="2943225"/>
              <a:ext cx="4502533" cy="594727"/>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网卡要进行串行</a:t>
              </a:r>
              <a:r>
                <a:rPr lang="en-US" altLang="zh-CN" sz="2800" b="1" dirty="0">
                  <a:solidFill>
                    <a:schemeClr val="bg1"/>
                  </a:solidFill>
                  <a:latin typeface="微软雅黑" panose="020B0503020204020204" charset="-122"/>
                  <a:ea typeface="微软雅黑" panose="020B0503020204020204" charset="-122"/>
                </a:rPr>
                <a:t>/</a:t>
              </a:r>
              <a:r>
                <a:rPr lang="zh-CN" altLang="en-US" sz="2800" b="1" dirty="0">
                  <a:solidFill>
                    <a:schemeClr val="bg1"/>
                  </a:solidFill>
                  <a:latin typeface="微软雅黑" panose="020B0503020204020204" charset="-122"/>
                  <a:ea typeface="微软雅黑" panose="020B0503020204020204" charset="-122"/>
                </a:rPr>
                <a:t>并行转换</a:t>
              </a:r>
              <a:endParaRPr lang="en-US" altLang="zh-CN" sz="2800" b="1" dirty="0">
                <a:solidFill>
                  <a:schemeClr val="bg1"/>
                </a:solidFill>
                <a:latin typeface="微软雅黑" panose="020B0503020204020204" charset="-122"/>
                <a:ea typeface="微软雅黑" panose="020B0503020204020204" charset="-122"/>
              </a:endParaRPr>
            </a:p>
          </p:txBody>
        </p:sp>
        <p:sp>
          <p:nvSpPr>
            <p:cNvPr id="16" name="文本框 15">
              <a:extLst>
                <a:ext uri="{FF2B5EF4-FFF2-40B4-BE49-F238E27FC236}">
                  <a16:creationId xmlns:a16="http://schemas.microsoft.com/office/drawing/2014/main" id="{7379D4DE-0801-4CD5-8A38-BB96E355E8E3}"/>
                </a:ext>
              </a:extLst>
            </p:cNvPr>
            <p:cNvSpPr txBox="1"/>
            <p:nvPr/>
          </p:nvSpPr>
          <p:spPr>
            <a:xfrm>
              <a:off x="2759710" y="4037330"/>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18" name="文本框 17">
              <a:extLst>
                <a:ext uri="{FF2B5EF4-FFF2-40B4-BE49-F238E27FC236}">
                  <a16:creationId xmlns:a16="http://schemas.microsoft.com/office/drawing/2014/main" id="{A9255C79-222F-48FE-8153-895B756D6D48}"/>
                </a:ext>
              </a:extLst>
            </p:cNvPr>
            <p:cNvSpPr txBox="1"/>
            <p:nvPr/>
          </p:nvSpPr>
          <p:spPr>
            <a:xfrm>
              <a:off x="2759710" y="5099685"/>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19" name="文本框 18">
              <a:extLst>
                <a:ext uri="{FF2B5EF4-FFF2-40B4-BE49-F238E27FC236}">
                  <a16:creationId xmlns:a16="http://schemas.microsoft.com/office/drawing/2014/main" id="{16A4B873-7E27-45BA-9C47-3131E4285B94}"/>
                </a:ext>
              </a:extLst>
            </p:cNvPr>
            <p:cNvSpPr txBox="1"/>
            <p:nvPr/>
          </p:nvSpPr>
          <p:spPr>
            <a:xfrm>
              <a:off x="3863340" y="4036695"/>
              <a:ext cx="3949191" cy="594727"/>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网卡能实现以太网协议</a:t>
              </a:r>
              <a:endParaRPr lang="en-US" altLang="zh-CN" sz="2800" b="1" dirty="0">
                <a:solidFill>
                  <a:schemeClr val="bg1"/>
                </a:solidFill>
                <a:latin typeface="微软雅黑" panose="020B0503020204020204" charset="-122"/>
                <a:ea typeface="微软雅黑" panose="020B0503020204020204" charset="-122"/>
              </a:endParaRPr>
            </a:p>
          </p:txBody>
        </p:sp>
        <p:sp>
          <p:nvSpPr>
            <p:cNvPr id="20" name="文本框 19">
              <a:extLst>
                <a:ext uri="{FF2B5EF4-FFF2-40B4-BE49-F238E27FC236}">
                  <a16:creationId xmlns:a16="http://schemas.microsoft.com/office/drawing/2014/main" id="{4E82B55F-FAE2-4625-BF4B-E79B3401DCAD}"/>
                </a:ext>
              </a:extLst>
            </p:cNvPr>
            <p:cNvSpPr txBox="1"/>
            <p:nvPr/>
          </p:nvSpPr>
          <p:spPr>
            <a:xfrm>
              <a:off x="3863340" y="5099685"/>
              <a:ext cx="3573588" cy="594727"/>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网卡能处理正确的帧</a:t>
              </a:r>
              <a:endParaRPr lang="en-US" altLang="zh-CN" sz="2800" b="1" dirty="0">
                <a:solidFill>
                  <a:schemeClr val="bg1"/>
                </a:solidFill>
                <a:latin typeface="微软雅黑" panose="020B0503020204020204" charset="-122"/>
                <a:ea typeface="微软雅黑" panose="020B0503020204020204" charset="-122"/>
              </a:endParaRPr>
            </a:p>
          </p:txBody>
        </p:sp>
      </p:grpSp>
    </p:spTree>
    <p:extLst>
      <p:ext uri="{BB962C8B-B14F-4D97-AF65-F5344CB8AC3E}">
        <p14:creationId xmlns:p14="http://schemas.microsoft.com/office/powerpoint/2010/main" val="1460766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86C9804F-ED5D-4F96-B77A-D6CCCF35A1D0}"/>
              </a:ext>
            </a:extLst>
          </p:cNvPr>
          <p:cNvSpPr txBox="1"/>
          <p:nvPr/>
        </p:nvSpPr>
        <p:spPr>
          <a:xfrm>
            <a:off x="823913" y="192913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7FF653AF-ADBE-43F0-97EC-9F4DC988F34B}"/>
              </a:ext>
            </a:extLst>
          </p:cNvPr>
          <p:cNvSpPr txBox="1"/>
          <p:nvPr/>
        </p:nvSpPr>
        <p:spPr>
          <a:xfrm>
            <a:off x="823913" y="2403852"/>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3</a:t>
            </a:r>
            <a:r>
              <a:rPr lang="zh-CN" altLang="zh-CN" sz="1800" kern="100" spc="10" dirty="0">
                <a:effectLst/>
                <a:latin typeface="Times New Roman" panose="02020603050405020304" pitchFamily="18" charset="0"/>
                <a:ea typeface="方正宋一简体"/>
              </a:rPr>
              <a:t>．网卡的</a:t>
            </a:r>
            <a:r>
              <a:rPr lang="zh-CN" altLang="en-US" sz="1800" kern="100" spc="10" dirty="0">
                <a:effectLst/>
                <a:latin typeface="Times New Roman" panose="02020603050405020304" pitchFamily="18" charset="0"/>
                <a:ea typeface="方正宋一简体"/>
              </a:rPr>
              <a:t>种类</a:t>
            </a:r>
            <a:endParaRPr lang="zh-CN" altLang="zh-CN" sz="2000" kern="100" dirty="0">
              <a:effectLst/>
              <a:latin typeface="Times New Roman" panose="02020603050405020304" pitchFamily="18" charset="0"/>
              <a:ea typeface="宋体" panose="02010600030101010101" pitchFamily="2" charset="-122"/>
            </a:endParaRPr>
          </a:p>
        </p:txBody>
      </p:sp>
      <p:sp>
        <p:nvSpPr>
          <p:cNvPr id="8" name="文本框 7">
            <a:extLst>
              <a:ext uri="{FF2B5EF4-FFF2-40B4-BE49-F238E27FC236}">
                <a16:creationId xmlns:a16="http://schemas.microsoft.com/office/drawing/2014/main" id="{00A973C4-585F-436A-89B5-C219F94F0DE2}"/>
              </a:ext>
            </a:extLst>
          </p:cNvPr>
          <p:cNvSpPr txBox="1"/>
          <p:nvPr/>
        </p:nvSpPr>
        <p:spPr>
          <a:xfrm>
            <a:off x="1071563" y="3043470"/>
            <a:ext cx="6124574" cy="993477"/>
          </a:xfrm>
          <a:prstGeom prst="rect">
            <a:avLst/>
          </a:prstGeom>
          <a:noFill/>
        </p:spPr>
        <p:txBody>
          <a:bodyPr wrap="square">
            <a:spAutoFit/>
          </a:bodyPr>
          <a:lstStyle/>
          <a:p>
            <a:pPr indent="259080" algn="just">
              <a:lnSpc>
                <a:spcPts val="2400"/>
              </a:lnSpc>
            </a:pPr>
            <a:r>
              <a:rPr lang="zh-CN" altLang="zh-CN" sz="1800" kern="100" spc="10" dirty="0">
                <a:effectLst/>
                <a:latin typeface="+mn-ea"/>
              </a:rPr>
              <a:t>目前常见的网卡类型分为集成网卡和独立网卡，集成网络是直接焊接在电脑主板上的，而独立网卡是可以插在主板的扩展插槽里，可以随意拆卸，具有灵活性，如图所示。</a:t>
            </a:r>
            <a:endParaRPr lang="zh-CN" altLang="zh-CN" sz="2000" kern="100" dirty="0">
              <a:effectLst/>
              <a:latin typeface="+mn-ea"/>
            </a:endParaRPr>
          </a:p>
        </p:txBody>
      </p:sp>
      <p:sp>
        <p:nvSpPr>
          <p:cNvPr id="11" name="文本框 10">
            <a:extLst>
              <a:ext uri="{FF2B5EF4-FFF2-40B4-BE49-F238E27FC236}">
                <a16:creationId xmlns:a16="http://schemas.microsoft.com/office/drawing/2014/main" id="{71C6C345-4C8A-4B7C-92CC-E819D5698BE2}"/>
              </a:ext>
            </a:extLst>
          </p:cNvPr>
          <p:cNvSpPr txBox="1"/>
          <p:nvPr/>
        </p:nvSpPr>
        <p:spPr>
          <a:xfrm>
            <a:off x="1071563" y="4481992"/>
            <a:ext cx="6124574" cy="1028743"/>
          </a:xfrm>
          <a:prstGeom prst="rect">
            <a:avLst/>
          </a:prstGeom>
          <a:noFill/>
        </p:spPr>
        <p:txBody>
          <a:bodyPr wrap="square">
            <a:spAutoFit/>
          </a:bodyPr>
          <a:lstStyle/>
          <a:p>
            <a:pPr indent="259080" algn="just">
              <a:lnSpc>
                <a:spcPts val="2500"/>
              </a:lnSpc>
            </a:pPr>
            <a:r>
              <a:rPr lang="en-US" altLang="zh-CN" sz="1800" kern="100" spc="10" dirty="0">
                <a:effectLst/>
                <a:latin typeface="+mn-ea"/>
              </a:rPr>
              <a:t>PCI</a:t>
            </a:r>
            <a:r>
              <a:rPr lang="zh-CN" altLang="zh-CN" sz="1800" kern="100" spc="10" dirty="0">
                <a:effectLst/>
                <a:latin typeface="+mn-ea"/>
              </a:rPr>
              <a:t>网卡，即</a:t>
            </a:r>
            <a:r>
              <a:rPr lang="en-US" altLang="zh-CN" sz="1800" kern="100" spc="10" dirty="0">
                <a:effectLst/>
                <a:latin typeface="+mn-ea"/>
              </a:rPr>
              <a:t>PCI</a:t>
            </a:r>
            <a:r>
              <a:rPr lang="zh-CN" altLang="zh-CN" sz="1800" kern="100" spc="10" dirty="0">
                <a:effectLst/>
                <a:latin typeface="+mn-ea"/>
              </a:rPr>
              <a:t>插槽的网卡。</a:t>
            </a:r>
            <a:r>
              <a:rPr lang="en-US" altLang="zh-CN" sz="1800" kern="100" spc="10" dirty="0">
                <a:effectLst/>
                <a:latin typeface="+mn-ea"/>
              </a:rPr>
              <a:t>PCI</a:t>
            </a:r>
            <a:r>
              <a:rPr lang="zh-CN" altLang="zh-CN" sz="1800" kern="100" spc="10" dirty="0">
                <a:effectLst/>
                <a:latin typeface="+mn-ea"/>
              </a:rPr>
              <a:t>无线网卡可以安装高增益天线加强信号，所以能获得良好的信号，稳定性好。</a:t>
            </a:r>
            <a:r>
              <a:rPr lang="en-US" altLang="zh-CN" sz="1800" kern="100" spc="10" dirty="0">
                <a:effectLst/>
                <a:latin typeface="+mn-ea"/>
              </a:rPr>
              <a:t>PCI</a:t>
            </a:r>
            <a:r>
              <a:rPr lang="zh-CN" altLang="zh-CN" sz="1800" kern="100" spc="10" dirty="0">
                <a:effectLst/>
                <a:latin typeface="+mn-ea"/>
              </a:rPr>
              <a:t>网卡一般不会坏，寿命长，如图所示。</a:t>
            </a:r>
            <a:endParaRPr lang="zh-CN" altLang="zh-CN" sz="2000" kern="100" dirty="0">
              <a:effectLst/>
              <a:latin typeface="+mn-ea"/>
            </a:endParaRPr>
          </a:p>
        </p:txBody>
      </p:sp>
      <p:pic>
        <p:nvPicPr>
          <p:cNvPr id="13" name="图片 12">
            <a:extLst>
              <a:ext uri="{FF2B5EF4-FFF2-40B4-BE49-F238E27FC236}">
                <a16:creationId xmlns:a16="http://schemas.microsoft.com/office/drawing/2014/main" id="{3A96ADBD-FED5-46EB-950B-A5B51699EF4A}"/>
              </a:ext>
            </a:extLst>
          </p:cNvPr>
          <p:cNvPicPr>
            <a:picLocks noChangeAspect="1"/>
          </p:cNvPicPr>
          <p:nvPr/>
        </p:nvPicPr>
        <p:blipFill>
          <a:blip r:embed="rId2"/>
          <a:stretch>
            <a:fillRect/>
          </a:stretch>
        </p:blipFill>
        <p:spPr>
          <a:xfrm>
            <a:off x="7590299" y="2499102"/>
            <a:ext cx="2486372" cy="1667108"/>
          </a:xfrm>
          <a:prstGeom prst="rect">
            <a:avLst/>
          </a:prstGeom>
        </p:spPr>
      </p:pic>
      <p:pic>
        <p:nvPicPr>
          <p:cNvPr id="15" name="图片 14">
            <a:extLst>
              <a:ext uri="{FF2B5EF4-FFF2-40B4-BE49-F238E27FC236}">
                <a16:creationId xmlns:a16="http://schemas.microsoft.com/office/drawing/2014/main" id="{BC65DE6D-9950-4E8A-9612-298EE29DFBB8}"/>
              </a:ext>
            </a:extLst>
          </p:cNvPr>
          <p:cNvPicPr>
            <a:picLocks noChangeAspect="1"/>
          </p:cNvPicPr>
          <p:nvPr/>
        </p:nvPicPr>
        <p:blipFill>
          <a:blip r:embed="rId3"/>
          <a:stretch>
            <a:fillRect/>
          </a:stretch>
        </p:blipFill>
        <p:spPr>
          <a:xfrm>
            <a:off x="7560516" y="4567182"/>
            <a:ext cx="2516155" cy="1667108"/>
          </a:xfrm>
          <a:prstGeom prst="rect">
            <a:avLst/>
          </a:prstGeom>
        </p:spPr>
      </p:pic>
    </p:spTree>
    <p:extLst>
      <p:ext uri="{BB962C8B-B14F-4D97-AF65-F5344CB8AC3E}">
        <p14:creationId xmlns:p14="http://schemas.microsoft.com/office/powerpoint/2010/main" val="188465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86C9804F-ED5D-4F96-B77A-D6CCCF35A1D0}"/>
              </a:ext>
            </a:extLst>
          </p:cNvPr>
          <p:cNvSpPr txBox="1"/>
          <p:nvPr/>
        </p:nvSpPr>
        <p:spPr>
          <a:xfrm>
            <a:off x="823913" y="192913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7FF653AF-ADBE-43F0-97EC-9F4DC988F34B}"/>
              </a:ext>
            </a:extLst>
          </p:cNvPr>
          <p:cNvSpPr txBox="1"/>
          <p:nvPr/>
        </p:nvSpPr>
        <p:spPr>
          <a:xfrm>
            <a:off x="823913" y="2403852"/>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3</a:t>
            </a:r>
            <a:r>
              <a:rPr lang="zh-CN" altLang="zh-CN" sz="1800" kern="100" spc="10" dirty="0">
                <a:effectLst/>
                <a:latin typeface="Times New Roman" panose="02020603050405020304" pitchFamily="18" charset="0"/>
                <a:ea typeface="方正宋一简体"/>
              </a:rPr>
              <a:t>．网卡的</a:t>
            </a:r>
            <a:r>
              <a:rPr lang="zh-CN" altLang="en-US" sz="1800" kern="100" spc="10" dirty="0">
                <a:effectLst/>
                <a:latin typeface="Times New Roman" panose="02020603050405020304" pitchFamily="18" charset="0"/>
                <a:ea typeface="方正宋一简体"/>
              </a:rPr>
              <a:t>种类</a:t>
            </a:r>
            <a:endParaRPr lang="zh-CN" altLang="zh-CN" sz="2000" kern="100" dirty="0">
              <a:effectLst/>
              <a:latin typeface="Times New Roman" panose="02020603050405020304" pitchFamily="18" charset="0"/>
              <a:ea typeface="宋体" panose="02010600030101010101" pitchFamily="2" charset="-122"/>
            </a:endParaRPr>
          </a:p>
        </p:txBody>
      </p:sp>
      <p:sp>
        <p:nvSpPr>
          <p:cNvPr id="8" name="文本框 7">
            <a:extLst>
              <a:ext uri="{FF2B5EF4-FFF2-40B4-BE49-F238E27FC236}">
                <a16:creationId xmlns:a16="http://schemas.microsoft.com/office/drawing/2014/main" id="{00A973C4-585F-436A-89B5-C219F94F0DE2}"/>
              </a:ext>
            </a:extLst>
          </p:cNvPr>
          <p:cNvSpPr txBox="1"/>
          <p:nvPr/>
        </p:nvSpPr>
        <p:spPr>
          <a:xfrm>
            <a:off x="1071563" y="2840355"/>
            <a:ext cx="6124574" cy="1609030"/>
          </a:xfrm>
          <a:prstGeom prst="rect">
            <a:avLst/>
          </a:prstGeom>
          <a:noFill/>
        </p:spPr>
        <p:txBody>
          <a:bodyPr wrap="square">
            <a:spAutoFit/>
          </a:bodyPr>
          <a:lstStyle/>
          <a:p>
            <a:pPr indent="259080" algn="just">
              <a:lnSpc>
                <a:spcPts val="2400"/>
              </a:lnSpc>
            </a:pPr>
            <a:r>
              <a:rPr lang="en-US" altLang="zh-CN" sz="1800" kern="100" spc="10" dirty="0">
                <a:effectLst/>
                <a:latin typeface="+mn-ea"/>
              </a:rPr>
              <a:t>USB</a:t>
            </a:r>
            <a:r>
              <a:rPr lang="zh-CN" altLang="en-US" sz="1800" kern="100" spc="10" dirty="0">
                <a:effectLst/>
                <a:latin typeface="+mn-ea"/>
              </a:rPr>
              <a:t>网卡遵循支持即插即用功能，在无线局域网领域应用较为广泛。</a:t>
            </a:r>
            <a:r>
              <a:rPr lang="en-US" altLang="zh-CN" sz="1800" kern="100" spc="10" dirty="0">
                <a:effectLst/>
                <a:latin typeface="+mn-ea"/>
              </a:rPr>
              <a:t>USB</a:t>
            </a:r>
            <a:r>
              <a:rPr lang="zh-CN" altLang="en-US" sz="1800" kern="100" spc="10" dirty="0">
                <a:effectLst/>
                <a:latin typeface="+mn-ea"/>
              </a:rPr>
              <a:t>无线网卡优点是使用灵活、携带方便、节省资源，而且它只占用一个</a:t>
            </a:r>
            <a:r>
              <a:rPr lang="en-US" altLang="zh-CN" sz="1800" kern="100" spc="10" dirty="0">
                <a:effectLst/>
                <a:latin typeface="+mn-ea"/>
              </a:rPr>
              <a:t>USB</a:t>
            </a:r>
            <a:r>
              <a:rPr lang="zh-CN" altLang="en-US" sz="1800" kern="100" spc="10" dirty="0">
                <a:effectLst/>
                <a:latin typeface="+mn-ea"/>
              </a:rPr>
              <a:t>接口。不过，</a:t>
            </a:r>
            <a:r>
              <a:rPr lang="en-US" altLang="zh-CN" sz="1800" kern="100" spc="10" dirty="0">
                <a:effectLst/>
                <a:latin typeface="+mn-ea"/>
              </a:rPr>
              <a:t>USB</a:t>
            </a:r>
            <a:r>
              <a:rPr lang="zh-CN" altLang="en-US" sz="1800" kern="100" spc="10" dirty="0">
                <a:effectLst/>
                <a:latin typeface="+mn-ea"/>
              </a:rPr>
              <a:t>无线网卡信号偏差，因为内置的天线增益值低，无法调节开线角度，这样很难获得最佳的信号，</a:t>
            </a:r>
            <a:r>
              <a:rPr lang="zh-CN" altLang="zh-CN" sz="1800" kern="100" spc="10" dirty="0">
                <a:effectLst/>
                <a:latin typeface="+mn-ea"/>
              </a:rPr>
              <a:t>如图所示。</a:t>
            </a:r>
            <a:endParaRPr lang="zh-CN" altLang="zh-CN" sz="2000" kern="100" dirty="0">
              <a:effectLst/>
              <a:latin typeface="+mn-ea"/>
            </a:endParaRPr>
          </a:p>
        </p:txBody>
      </p:sp>
      <p:sp>
        <p:nvSpPr>
          <p:cNvPr id="11" name="文本框 10">
            <a:extLst>
              <a:ext uri="{FF2B5EF4-FFF2-40B4-BE49-F238E27FC236}">
                <a16:creationId xmlns:a16="http://schemas.microsoft.com/office/drawing/2014/main" id="{71C6C345-4C8A-4B7C-92CC-E819D5698BE2}"/>
              </a:ext>
            </a:extLst>
          </p:cNvPr>
          <p:cNvSpPr txBox="1"/>
          <p:nvPr/>
        </p:nvSpPr>
        <p:spPr>
          <a:xfrm>
            <a:off x="1071563" y="4701067"/>
            <a:ext cx="6124574" cy="1667123"/>
          </a:xfrm>
          <a:prstGeom prst="rect">
            <a:avLst/>
          </a:prstGeom>
          <a:noFill/>
        </p:spPr>
        <p:txBody>
          <a:bodyPr wrap="square">
            <a:spAutoFit/>
          </a:bodyPr>
          <a:lstStyle/>
          <a:p>
            <a:pPr indent="259080" algn="just">
              <a:lnSpc>
                <a:spcPts val="2500"/>
              </a:lnSpc>
            </a:pPr>
            <a:r>
              <a:rPr lang="en-US" altLang="zh-CN" kern="100" spc="10" dirty="0">
                <a:latin typeface="方正宋一简体"/>
              </a:rPr>
              <a:t>PCMCIA</a:t>
            </a:r>
            <a:r>
              <a:rPr lang="zh-CN" altLang="en-US" kern="100" spc="10" dirty="0">
                <a:latin typeface="方正宋一简体"/>
              </a:rPr>
              <a:t>网卡，它是笔记本电脑专用网卡，因为受笔记本电脑空间的限制，体积较小，比</a:t>
            </a:r>
            <a:r>
              <a:rPr lang="en-US" altLang="zh-CN" kern="100" spc="10" dirty="0">
                <a:latin typeface="方正宋一简体"/>
              </a:rPr>
              <a:t>PCI</a:t>
            </a:r>
            <a:r>
              <a:rPr lang="zh-CN" altLang="en-US" kern="100" spc="10" dirty="0">
                <a:latin typeface="方正宋一简体"/>
              </a:rPr>
              <a:t>接口网卡小。</a:t>
            </a:r>
            <a:r>
              <a:rPr lang="en-US" altLang="zh-CN" kern="100" spc="10" dirty="0">
                <a:latin typeface="方正宋一简体"/>
              </a:rPr>
              <a:t>PCMCIA</a:t>
            </a:r>
            <a:r>
              <a:rPr lang="zh-CN" altLang="en-US" kern="100" spc="10" dirty="0">
                <a:latin typeface="方正宋一简体"/>
              </a:rPr>
              <a:t>总线网卡分为两类，一类是</a:t>
            </a:r>
            <a:r>
              <a:rPr lang="en-US" altLang="zh-CN" kern="100" spc="10" dirty="0">
                <a:latin typeface="方正宋一简体"/>
              </a:rPr>
              <a:t>16bit PCMCIA</a:t>
            </a:r>
            <a:r>
              <a:rPr lang="zh-CN" altLang="en-US" kern="100" spc="10" dirty="0">
                <a:latin typeface="方正宋一简体"/>
              </a:rPr>
              <a:t>，另一类是</a:t>
            </a:r>
            <a:r>
              <a:rPr lang="en-US" altLang="zh-CN" kern="100" spc="10" dirty="0">
                <a:latin typeface="方正宋一简体"/>
              </a:rPr>
              <a:t>32bit </a:t>
            </a:r>
            <a:r>
              <a:rPr lang="en-US" altLang="zh-CN" kern="100" spc="10" dirty="0" err="1">
                <a:latin typeface="方正宋一简体"/>
              </a:rPr>
              <a:t>CardBus</a:t>
            </a:r>
            <a:r>
              <a:rPr lang="zh-CN" altLang="en-US" kern="100" spc="10" dirty="0">
                <a:latin typeface="方正宋一简体"/>
              </a:rPr>
              <a:t>。</a:t>
            </a:r>
            <a:r>
              <a:rPr lang="en-US" altLang="zh-CN" kern="100" spc="10" dirty="0" err="1">
                <a:latin typeface="方正宋一简体"/>
              </a:rPr>
              <a:t>CardBus</a:t>
            </a:r>
            <a:r>
              <a:rPr lang="zh-CN" altLang="en-US" kern="100" spc="10" dirty="0">
                <a:latin typeface="方正宋一简体"/>
              </a:rPr>
              <a:t>是一种新的高性能</a:t>
            </a:r>
            <a:r>
              <a:rPr lang="en-US" altLang="zh-CN" kern="100" spc="10" dirty="0">
                <a:latin typeface="方正宋一简体"/>
              </a:rPr>
              <a:t>PC</a:t>
            </a:r>
            <a:r>
              <a:rPr lang="zh-CN" altLang="en-US" kern="100" spc="10" dirty="0">
                <a:latin typeface="方正宋一简体"/>
              </a:rPr>
              <a:t>卡总线接口标准，它具有功耗低，兼容性好等优势，</a:t>
            </a:r>
            <a:r>
              <a:rPr lang="zh-CN" altLang="zh-CN" kern="100" spc="10" dirty="0">
                <a:latin typeface="方正宋一简体"/>
              </a:rPr>
              <a:t>如图所示。</a:t>
            </a:r>
          </a:p>
        </p:txBody>
      </p:sp>
      <p:pic>
        <p:nvPicPr>
          <p:cNvPr id="7" name="图片 6">
            <a:extLst>
              <a:ext uri="{FF2B5EF4-FFF2-40B4-BE49-F238E27FC236}">
                <a16:creationId xmlns:a16="http://schemas.microsoft.com/office/drawing/2014/main" id="{C04A0FBB-2D0B-4D6C-BEC4-7D77045AE933}"/>
              </a:ext>
            </a:extLst>
          </p:cNvPr>
          <p:cNvPicPr>
            <a:picLocks noChangeAspect="1"/>
          </p:cNvPicPr>
          <p:nvPr/>
        </p:nvPicPr>
        <p:blipFill>
          <a:blip r:embed="rId2"/>
          <a:stretch>
            <a:fillRect/>
          </a:stretch>
        </p:blipFill>
        <p:spPr>
          <a:xfrm>
            <a:off x="7610712" y="2649592"/>
            <a:ext cx="2710340" cy="1717515"/>
          </a:xfrm>
          <a:prstGeom prst="rect">
            <a:avLst/>
          </a:prstGeom>
        </p:spPr>
      </p:pic>
      <p:pic>
        <p:nvPicPr>
          <p:cNvPr id="15" name="图片 14">
            <a:extLst>
              <a:ext uri="{FF2B5EF4-FFF2-40B4-BE49-F238E27FC236}">
                <a16:creationId xmlns:a16="http://schemas.microsoft.com/office/drawing/2014/main" id="{65ABBA72-B3BB-4A63-A49B-FCCBE77D963E}"/>
              </a:ext>
            </a:extLst>
          </p:cNvPr>
          <p:cNvPicPr>
            <a:picLocks noChangeAspect="1"/>
          </p:cNvPicPr>
          <p:nvPr/>
        </p:nvPicPr>
        <p:blipFill>
          <a:blip r:embed="rId3"/>
          <a:stretch>
            <a:fillRect/>
          </a:stretch>
        </p:blipFill>
        <p:spPr>
          <a:xfrm>
            <a:off x="7524520" y="4449710"/>
            <a:ext cx="2710340" cy="1793837"/>
          </a:xfrm>
          <a:prstGeom prst="rect">
            <a:avLst/>
          </a:prstGeom>
        </p:spPr>
      </p:pic>
    </p:spTree>
    <p:extLst>
      <p:ext uri="{BB962C8B-B14F-4D97-AF65-F5344CB8AC3E}">
        <p14:creationId xmlns:p14="http://schemas.microsoft.com/office/powerpoint/2010/main" val="231902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86C9804F-ED5D-4F96-B77A-D6CCCF35A1D0}"/>
              </a:ext>
            </a:extLst>
          </p:cNvPr>
          <p:cNvSpPr txBox="1"/>
          <p:nvPr/>
        </p:nvSpPr>
        <p:spPr>
          <a:xfrm>
            <a:off x="823913" y="1919605"/>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7FF653AF-ADBE-43F0-97EC-9F4DC988F34B}"/>
              </a:ext>
            </a:extLst>
          </p:cNvPr>
          <p:cNvSpPr txBox="1"/>
          <p:nvPr/>
        </p:nvSpPr>
        <p:spPr>
          <a:xfrm>
            <a:off x="823913" y="2394327"/>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3</a:t>
            </a:r>
            <a:r>
              <a:rPr lang="zh-CN" altLang="zh-CN" sz="1800" kern="100" spc="10" dirty="0">
                <a:effectLst/>
                <a:latin typeface="Times New Roman" panose="02020603050405020304" pitchFamily="18" charset="0"/>
                <a:ea typeface="方正宋一简体"/>
              </a:rPr>
              <a:t>．网卡的</a:t>
            </a:r>
            <a:r>
              <a:rPr lang="zh-CN" altLang="en-US" sz="1800" kern="100" spc="10" dirty="0">
                <a:effectLst/>
                <a:latin typeface="Times New Roman" panose="02020603050405020304" pitchFamily="18" charset="0"/>
                <a:ea typeface="方正宋一简体"/>
              </a:rPr>
              <a:t>种类</a:t>
            </a:r>
            <a:endParaRPr lang="zh-CN" altLang="zh-CN" sz="2000" kern="100" dirty="0">
              <a:effectLst/>
              <a:latin typeface="Times New Roman" panose="02020603050405020304" pitchFamily="18" charset="0"/>
              <a:ea typeface="宋体" panose="02010600030101010101" pitchFamily="2" charset="-122"/>
            </a:endParaRPr>
          </a:p>
        </p:txBody>
      </p:sp>
      <p:sp>
        <p:nvSpPr>
          <p:cNvPr id="8" name="文本框 7">
            <a:extLst>
              <a:ext uri="{FF2B5EF4-FFF2-40B4-BE49-F238E27FC236}">
                <a16:creationId xmlns:a16="http://schemas.microsoft.com/office/drawing/2014/main" id="{00A973C4-585F-436A-89B5-C219F94F0DE2}"/>
              </a:ext>
            </a:extLst>
          </p:cNvPr>
          <p:cNvSpPr txBox="1"/>
          <p:nvPr/>
        </p:nvSpPr>
        <p:spPr>
          <a:xfrm>
            <a:off x="1071563" y="2886660"/>
            <a:ext cx="6124574" cy="685701"/>
          </a:xfrm>
          <a:prstGeom prst="rect">
            <a:avLst/>
          </a:prstGeom>
          <a:noFill/>
        </p:spPr>
        <p:txBody>
          <a:bodyPr wrap="square">
            <a:spAutoFit/>
          </a:bodyPr>
          <a:lstStyle/>
          <a:p>
            <a:pPr indent="259080" algn="just">
              <a:lnSpc>
                <a:spcPts val="2400"/>
              </a:lnSpc>
            </a:pPr>
            <a:r>
              <a:rPr lang="en-US" altLang="zh-CN" sz="1800" kern="100" spc="10" dirty="0">
                <a:effectLst/>
                <a:latin typeface="+mn-ea"/>
              </a:rPr>
              <a:t>ISA</a:t>
            </a:r>
            <a:r>
              <a:rPr lang="zh-CN" altLang="en-US" sz="1800" kern="100" spc="10" dirty="0">
                <a:effectLst/>
                <a:latin typeface="+mn-ea"/>
              </a:rPr>
              <a:t>网卡，目前早已退出市场。现在在局域网中几乎很难看到</a:t>
            </a:r>
            <a:r>
              <a:rPr lang="en-US" altLang="zh-CN" sz="1800" kern="100" spc="10" dirty="0">
                <a:effectLst/>
                <a:latin typeface="+mn-ea"/>
              </a:rPr>
              <a:t>ISA</a:t>
            </a:r>
            <a:r>
              <a:rPr lang="zh-CN" altLang="en-US" sz="1800" kern="100" spc="10" dirty="0">
                <a:effectLst/>
                <a:latin typeface="+mn-ea"/>
              </a:rPr>
              <a:t>网卡，</a:t>
            </a:r>
            <a:r>
              <a:rPr lang="zh-CN" altLang="zh-CN" sz="1800" kern="100" spc="10" dirty="0">
                <a:effectLst/>
                <a:latin typeface="+mn-ea"/>
              </a:rPr>
              <a:t>如图所示。</a:t>
            </a:r>
            <a:endParaRPr lang="zh-CN" altLang="zh-CN" sz="2000" kern="100" dirty="0">
              <a:effectLst/>
              <a:latin typeface="+mn-ea"/>
            </a:endParaRPr>
          </a:p>
        </p:txBody>
      </p:sp>
      <p:pic>
        <p:nvPicPr>
          <p:cNvPr id="13" name="图片 12">
            <a:extLst>
              <a:ext uri="{FF2B5EF4-FFF2-40B4-BE49-F238E27FC236}">
                <a16:creationId xmlns:a16="http://schemas.microsoft.com/office/drawing/2014/main" id="{42874BDE-86CB-45F2-B8DA-F2F2B3470934}"/>
              </a:ext>
            </a:extLst>
          </p:cNvPr>
          <p:cNvPicPr>
            <a:picLocks noChangeAspect="1"/>
          </p:cNvPicPr>
          <p:nvPr/>
        </p:nvPicPr>
        <p:blipFill>
          <a:blip r:embed="rId2"/>
          <a:stretch>
            <a:fillRect/>
          </a:stretch>
        </p:blipFill>
        <p:spPr>
          <a:xfrm>
            <a:off x="7339012" y="2394327"/>
            <a:ext cx="3162545" cy="1804713"/>
          </a:xfrm>
          <a:prstGeom prst="rect">
            <a:avLst/>
          </a:prstGeom>
        </p:spPr>
      </p:pic>
      <p:sp>
        <p:nvSpPr>
          <p:cNvPr id="16" name="文本框 15">
            <a:extLst>
              <a:ext uri="{FF2B5EF4-FFF2-40B4-BE49-F238E27FC236}">
                <a16:creationId xmlns:a16="http://schemas.microsoft.com/office/drawing/2014/main" id="{D3F78C60-1F86-4A7C-8156-C129FEA1C9EF}"/>
              </a:ext>
            </a:extLst>
          </p:cNvPr>
          <p:cNvSpPr txBox="1"/>
          <p:nvPr/>
        </p:nvSpPr>
        <p:spPr>
          <a:xfrm>
            <a:off x="1071562" y="4050866"/>
            <a:ext cx="7196137" cy="1654107"/>
          </a:xfrm>
          <a:prstGeom prst="rect">
            <a:avLst/>
          </a:prstGeom>
          <a:noFill/>
        </p:spPr>
        <p:txBody>
          <a:bodyPr wrap="square">
            <a:spAutoFit/>
          </a:bodyPr>
          <a:lstStyle/>
          <a:p>
            <a:pPr>
              <a:lnSpc>
                <a:spcPts val="2500"/>
              </a:lnSpc>
            </a:pPr>
            <a:r>
              <a:rPr lang="zh-CN" altLang="en-US" dirty="0">
                <a:latin typeface="+mn-ea"/>
              </a:rPr>
              <a:t> 网卡按照支持的网络带宽将其分为</a:t>
            </a:r>
            <a:r>
              <a:rPr lang="en-US" altLang="zh-CN" dirty="0">
                <a:latin typeface="+mn-ea"/>
              </a:rPr>
              <a:t>10Mbps</a:t>
            </a:r>
            <a:r>
              <a:rPr lang="zh-CN" altLang="en-US" dirty="0">
                <a:latin typeface="+mn-ea"/>
              </a:rPr>
              <a:t>网卡、</a:t>
            </a:r>
            <a:r>
              <a:rPr lang="en-US" altLang="zh-CN" dirty="0">
                <a:latin typeface="+mn-ea"/>
              </a:rPr>
              <a:t>100Mbps</a:t>
            </a:r>
            <a:r>
              <a:rPr lang="zh-CN" altLang="en-US" dirty="0">
                <a:latin typeface="+mn-ea"/>
              </a:rPr>
              <a:t>网卡、</a:t>
            </a:r>
            <a:r>
              <a:rPr lang="en-US" altLang="zh-CN" dirty="0">
                <a:latin typeface="+mn-ea"/>
              </a:rPr>
              <a:t>10Mbps/100Mbps</a:t>
            </a:r>
            <a:r>
              <a:rPr lang="zh-CN" altLang="en-US" dirty="0">
                <a:latin typeface="+mn-ea"/>
              </a:rPr>
              <a:t>自适应网卡和</a:t>
            </a:r>
            <a:r>
              <a:rPr lang="en-US" altLang="zh-CN" dirty="0">
                <a:latin typeface="+mn-ea"/>
              </a:rPr>
              <a:t>1000Mbps</a:t>
            </a:r>
            <a:r>
              <a:rPr lang="zh-CN" altLang="en-US" dirty="0">
                <a:latin typeface="+mn-ea"/>
              </a:rPr>
              <a:t>网卡。</a:t>
            </a:r>
            <a:r>
              <a:rPr lang="en-US" altLang="zh-CN" dirty="0">
                <a:latin typeface="+mn-ea"/>
              </a:rPr>
              <a:t>10Mbps</a:t>
            </a:r>
            <a:r>
              <a:rPr lang="zh-CN" altLang="en-US" dirty="0">
                <a:latin typeface="+mn-ea"/>
              </a:rPr>
              <a:t>的网卡早已被淘汰，目前的主流产品是</a:t>
            </a:r>
            <a:r>
              <a:rPr lang="en-US" altLang="zh-CN" dirty="0">
                <a:latin typeface="+mn-ea"/>
              </a:rPr>
              <a:t>10Mbps/100Mbps</a:t>
            </a:r>
            <a:r>
              <a:rPr lang="zh-CN" altLang="en-US" dirty="0">
                <a:latin typeface="+mn-ea"/>
              </a:rPr>
              <a:t>自适应网卡，能够自动侦测网络并选择合适的带宽来适应网络环境。</a:t>
            </a:r>
            <a:r>
              <a:rPr lang="en-US" altLang="zh-CN" dirty="0">
                <a:latin typeface="+mn-ea"/>
              </a:rPr>
              <a:t>1000Mbps</a:t>
            </a:r>
            <a:r>
              <a:rPr lang="zh-CN" altLang="en-US" dirty="0">
                <a:latin typeface="+mn-ea"/>
              </a:rPr>
              <a:t>网卡带宽可以达到</a:t>
            </a:r>
            <a:r>
              <a:rPr lang="en-US" altLang="zh-CN" dirty="0">
                <a:latin typeface="+mn-ea"/>
              </a:rPr>
              <a:t>1Gbps</a:t>
            </a:r>
            <a:r>
              <a:rPr lang="zh-CN" altLang="en-US" dirty="0">
                <a:latin typeface="+mn-ea"/>
              </a:rPr>
              <a:t>，能够带给用户网络高速体验。</a:t>
            </a:r>
          </a:p>
        </p:txBody>
      </p:sp>
    </p:spTree>
    <p:extLst>
      <p:ext uri="{BB962C8B-B14F-4D97-AF65-F5344CB8AC3E}">
        <p14:creationId xmlns:p14="http://schemas.microsoft.com/office/powerpoint/2010/main" val="2897982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grpSp>
        <p:nvGrpSpPr>
          <p:cNvPr id="3" name="组合 2">
            <a:extLst>
              <a:ext uri="{FF2B5EF4-FFF2-40B4-BE49-F238E27FC236}">
                <a16:creationId xmlns:a16="http://schemas.microsoft.com/office/drawing/2014/main" id="{F2ACCF62-51F8-4733-AF91-4DFE79D3C36D}"/>
              </a:ext>
            </a:extLst>
          </p:cNvPr>
          <p:cNvGrpSpPr/>
          <p:nvPr/>
        </p:nvGrpSpPr>
        <p:grpSpPr>
          <a:xfrm>
            <a:off x="1648141" y="2574493"/>
            <a:ext cx="8221271" cy="3321050"/>
            <a:chOff x="2302510" y="1641475"/>
            <a:chExt cx="7656770" cy="1488660"/>
          </a:xfrm>
        </p:grpSpPr>
        <p:sp>
          <p:nvSpPr>
            <p:cNvPr id="5" name="圆角矩形 5">
              <a:extLst>
                <a:ext uri="{FF2B5EF4-FFF2-40B4-BE49-F238E27FC236}">
                  <a16:creationId xmlns:a16="http://schemas.microsoft.com/office/drawing/2014/main" id="{95D0A8F1-5A1C-410C-826D-6834B5BE02C2}"/>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4">
              <a:extLst>
                <a:ext uri="{FF2B5EF4-FFF2-40B4-BE49-F238E27FC236}">
                  <a16:creationId xmlns:a16="http://schemas.microsoft.com/office/drawing/2014/main" id="{DE468304-33F8-4335-B2B6-A4EBBFCA756C}"/>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E98CDB4D-7210-4B1D-BB99-1BDFBB3159FE}"/>
                </a:ext>
              </a:extLst>
            </p:cNvPr>
            <p:cNvSpPr txBox="1"/>
            <p:nvPr/>
          </p:nvSpPr>
          <p:spPr>
            <a:xfrm>
              <a:off x="2780030" y="1852867"/>
              <a:ext cx="6711315" cy="1136941"/>
            </a:xfrm>
            <a:prstGeom prst="rect">
              <a:avLst/>
            </a:prstGeom>
            <a:noFill/>
          </p:spPr>
          <p:txBody>
            <a:bodyPr wrap="square" rtlCol="0">
              <a:spAutoFit/>
            </a:bodyPr>
            <a:lstStyle/>
            <a:p>
              <a:pPr algn="just">
                <a:lnSpc>
                  <a:spcPct val="150000"/>
                </a:lnSpc>
              </a:pPr>
              <a:r>
                <a:rPr lang="en-US" altLang="zh-CN" dirty="0">
                  <a:solidFill>
                    <a:schemeClr val="tx1">
                      <a:lumMod val="65000"/>
                      <a:lumOff val="35000"/>
                    </a:schemeClr>
                  </a:solidFill>
                  <a:latin typeface="微软雅黑" panose="020B0503020204020204" charset="-122"/>
                  <a:ea typeface="微软雅黑" panose="020B0503020204020204" charset="-122"/>
                </a:rPr>
                <a:t>MAC</a:t>
              </a:r>
              <a:r>
                <a:rPr lang="zh-CN" altLang="en-US" dirty="0">
                  <a:solidFill>
                    <a:schemeClr val="tx1">
                      <a:lumMod val="65000"/>
                      <a:lumOff val="35000"/>
                    </a:schemeClr>
                  </a:solidFill>
                  <a:latin typeface="微软雅黑" panose="020B0503020204020204" charset="-122"/>
                  <a:ea typeface="微软雅黑" panose="020B0503020204020204" charset="-122"/>
                </a:rPr>
                <a:t>地址（</a:t>
              </a:r>
              <a:r>
                <a:rPr lang="en-US" altLang="zh-CN" dirty="0">
                  <a:solidFill>
                    <a:schemeClr val="tx1">
                      <a:lumMod val="65000"/>
                      <a:lumOff val="35000"/>
                    </a:schemeClr>
                  </a:solidFill>
                  <a:latin typeface="微软雅黑" panose="020B0503020204020204" charset="-122"/>
                  <a:ea typeface="微软雅黑" panose="020B0503020204020204" charset="-122"/>
                </a:rPr>
                <a:t>Media Access Control Address</a:t>
              </a:r>
              <a:r>
                <a:rPr lang="zh-CN" altLang="en-US" dirty="0">
                  <a:solidFill>
                    <a:schemeClr val="tx1">
                      <a:lumMod val="65000"/>
                      <a:lumOff val="35000"/>
                    </a:schemeClr>
                  </a:solidFill>
                  <a:latin typeface="微软雅黑" panose="020B0503020204020204" charset="-122"/>
                  <a:ea typeface="微软雅黑" panose="020B0503020204020204" charset="-122"/>
                </a:rPr>
                <a:t>），直译为媒体访问控制地址，也称物理地址（</a:t>
              </a:r>
              <a:r>
                <a:rPr lang="en-US" altLang="zh-CN" dirty="0">
                  <a:solidFill>
                    <a:schemeClr val="tx1">
                      <a:lumMod val="65000"/>
                      <a:lumOff val="35000"/>
                    </a:schemeClr>
                  </a:solidFill>
                  <a:latin typeface="微软雅黑" panose="020B0503020204020204" charset="-122"/>
                  <a:ea typeface="微软雅黑" panose="020B0503020204020204" charset="-122"/>
                </a:rPr>
                <a:t>Physical Address</a:t>
              </a:r>
              <a:r>
                <a:rPr lang="zh-CN" altLang="en-US" dirty="0">
                  <a:solidFill>
                    <a:schemeClr val="tx1">
                      <a:lumMod val="65000"/>
                      <a:lumOff val="35000"/>
                    </a:schemeClr>
                  </a:solidFill>
                  <a:latin typeface="微软雅黑" panose="020B0503020204020204" charset="-122"/>
                  <a:ea typeface="微软雅黑" panose="020B0503020204020204" charset="-122"/>
                </a:rPr>
                <a:t>），它是一个用来确认网络设备位置的地址。在</a:t>
              </a:r>
              <a:r>
                <a:rPr lang="en-US" altLang="zh-CN" dirty="0">
                  <a:solidFill>
                    <a:schemeClr val="tx1">
                      <a:lumMod val="65000"/>
                      <a:lumOff val="35000"/>
                    </a:schemeClr>
                  </a:solidFill>
                  <a:latin typeface="微软雅黑" panose="020B0503020204020204" charset="-122"/>
                  <a:ea typeface="微软雅黑" panose="020B0503020204020204" charset="-122"/>
                </a:rPr>
                <a:t>OSI</a:t>
              </a:r>
              <a:r>
                <a:rPr lang="zh-CN" altLang="en-US" dirty="0">
                  <a:solidFill>
                    <a:schemeClr val="tx1">
                      <a:lumMod val="65000"/>
                      <a:lumOff val="35000"/>
                    </a:schemeClr>
                  </a:solidFill>
                  <a:latin typeface="微软雅黑" panose="020B0503020204020204" charset="-122"/>
                  <a:ea typeface="微软雅黑" panose="020B0503020204020204" charset="-122"/>
                </a:rPr>
                <a:t>模型中，第</a:t>
              </a:r>
              <a:r>
                <a:rPr lang="en-US" altLang="zh-CN" dirty="0">
                  <a:solidFill>
                    <a:schemeClr val="tx1">
                      <a:lumMod val="65000"/>
                      <a:lumOff val="35000"/>
                    </a:schemeClr>
                  </a:solidFill>
                  <a:latin typeface="微软雅黑" panose="020B0503020204020204" charset="-122"/>
                  <a:ea typeface="微软雅黑" panose="020B0503020204020204" charset="-122"/>
                </a:rPr>
                <a:t>3</a:t>
              </a:r>
              <a:r>
                <a:rPr lang="zh-CN" altLang="en-US" dirty="0">
                  <a:solidFill>
                    <a:schemeClr val="tx1">
                      <a:lumMod val="65000"/>
                      <a:lumOff val="35000"/>
                    </a:schemeClr>
                  </a:solidFill>
                  <a:latin typeface="微软雅黑" panose="020B0503020204020204" charset="-122"/>
                  <a:ea typeface="微软雅黑" panose="020B0503020204020204" charset="-122"/>
                </a:rPr>
                <a:t>层网络层负责</a:t>
              </a:r>
              <a:r>
                <a:rPr lang="en-US" altLang="zh-CN" dirty="0">
                  <a:solidFill>
                    <a:schemeClr val="tx1">
                      <a:lumMod val="65000"/>
                      <a:lumOff val="35000"/>
                    </a:schemeClr>
                  </a:solidFill>
                  <a:latin typeface="微软雅黑" panose="020B0503020204020204" charset="-122"/>
                  <a:ea typeface="微软雅黑" panose="020B0503020204020204" charset="-122"/>
                </a:rPr>
                <a:t>IP</a:t>
              </a:r>
              <a:r>
                <a:rPr lang="zh-CN" altLang="en-US" dirty="0">
                  <a:solidFill>
                    <a:schemeClr val="tx1">
                      <a:lumMod val="65000"/>
                      <a:lumOff val="35000"/>
                    </a:schemeClr>
                  </a:solidFill>
                  <a:latin typeface="微软雅黑" panose="020B0503020204020204" charset="-122"/>
                  <a:ea typeface="微软雅黑" panose="020B0503020204020204" charset="-122"/>
                </a:rPr>
                <a:t>地址，第二层数据链接层则负责</a:t>
              </a:r>
              <a:r>
                <a:rPr lang="en-US" altLang="zh-CN" dirty="0">
                  <a:solidFill>
                    <a:schemeClr val="tx1">
                      <a:lumMod val="65000"/>
                      <a:lumOff val="35000"/>
                    </a:schemeClr>
                  </a:solidFill>
                  <a:latin typeface="微软雅黑" panose="020B0503020204020204" charset="-122"/>
                  <a:ea typeface="微软雅黑" panose="020B0503020204020204" charset="-122"/>
                </a:rPr>
                <a:t>MAC</a:t>
              </a:r>
              <a:r>
                <a:rPr lang="zh-CN" altLang="en-US" dirty="0">
                  <a:solidFill>
                    <a:schemeClr val="tx1">
                      <a:lumMod val="65000"/>
                      <a:lumOff val="35000"/>
                    </a:schemeClr>
                  </a:solidFill>
                  <a:latin typeface="微软雅黑" panose="020B0503020204020204" charset="-122"/>
                  <a:ea typeface="微软雅黑" panose="020B0503020204020204" charset="-122"/>
                </a:rPr>
                <a:t>地址。</a:t>
              </a:r>
              <a:r>
                <a:rPr lang="en-US" altLang="zh-CN" dirty="0">
                  <a:solidFill>
                    <a:schemeClr val="tx1">
                      <a:lumMod val="65000"/>
                      <a:lumOff val="35000"/>
                    </a:schemeClr>
                  </a:solidFill>
                  <a:latin typeface="微软雅黑" panose="020B0503020204020204" charset="-122"/>
                  <a:ea typeface="微软雅黑" panose="020B0503020204020204" charset="-122"/>
                </a:rPr>
                <a:t>MAC</a:t>
              </a:r>
              <a:r>
                <a:rPr lang="zh-CN" altLang="en-US" dirty="0">
                  <a:solidFill>
                    <a:schemeClr val="tx1">
                      <a:lumMod val="65000"/>
                      <a:lumOff val="35000"/>
                    </a:schemeClr>
                  </a:solidFill>
                  <a:latin typeface="微软雅黑" panose="020B0503020204020204" charset="-122"/>
                  <a:ea typeface="微软雅黑" panose="020B0503020204020204" charset="-122"/>
                </a:rPr>
                <a:t>地址用于在网络中唯一标示一个网卡，一台设备若有一或多个网卡，则每个网卡都需要并会有一个唯一的</a:t>
              </a:r>
              <a:r>
                <a:rPr lang="en-US" altLang="zh-CN" dirty="0">
                  <a:solidFill>
                    <a:schemeClr val="tx1">
                      <a:lumMod val="65000"/>
                      <a:lumOff val="35000"/>
                    </a:schemeClr>
                  </a:solidFill>
                  <a:latin typeface="微软雅黑" panose="020B0503020204020204" charset="-122"/>
                  <a:ea typeface="微软雅黑" panose="020B0503020204020204" charset="-122"/>
                </a:rPr>
                <a:t>MAC</a:t>
              </a:r>
              <a:r>
                <a:rPr lang="zh-CN" altLang="en-US" dirty="0">
                  <a:solidFill>
                    <a:schemeClr val="tx1">
                      <a:lumMod val="65000"/>
                      <a:lumOff val="35000"/>
                    </a:schemeClr>
                  </a:solidFill>
                  <a:latin typeface="微软雅黑" panose="020B0503020204020204" charset="-122"/>
                  <a:ea typeface="微软雅黑" panose="020B0503020204020204" charset="-122"/>
                </a:rPr>
                <a:t>地址。</a:t>
              </a:r>
            </a:p>
          </p:txBody>
        </p:sp>
      </p:grpSp>
      <p:sp>
        <p:nvSpPr>
          <p:cNvPr id="11" name="文本框 10">
            <a:extLst>
              <a:ext uri="{FF2B5EF4-FFF2-40B4-BE49-F238E27FC236}">
                <a16:creationId xmlns:a16="http://schemas.microsoft.com/office/drawing/2014/main" id="{F360AD01-885E-4D04-AD69-DAAF3C61CD68}"/>
              </a:ext>
            </a:extLst>
          </p:cNvPr>
          <p:cNvSpPr txBox="1"/>
          <p:nvPr/>
        </p:nvSpPr>
        <p:spPr>
          <a:xfrm>
            <a:off x="823913" y="1729105"/>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12" name="文本框 11">
            <a:extLst>
              <a:ext uri="{FF2B5EF4-FFF2-40B4-BE49-F238E27FC236}">
                <a16:creationId xmlns:a16="http://schemas.microsoft.com/office/drawing/2014/main" id="{964E288C-BD43-4A1C-ADBB-7F9AAB8B0D47}"/>
              </a:ext>
            </a:extLst>
          </p:cNvPr>
          <p:cNvSpPr txBox="1"/>
          <p:nvPr/>
        </p:nvSpPr>
        <p:spPr>
          <a:xfrm>
            <a:off x="823913" y="2154845"/>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4</a:t>
            </a:r>
            <a:r>
              <a:rPr lang="zh-CN" altLang="zh-CN" sz="1800" kern="100" spc="10" dirty="0">
                <a:effectLst/>
                <a:latin typeface="Times New Roman" panose="02020603050405020304" pitchFamily="18" charset="0"/>
                <a:ea typeface="方正宋一简体"/>
              </a:rPr>
              <a:t>．</a:t>
            </a:r>
            <a:r>
              <a:rPr lang="zh-CN" altLang="en-US" sz="1800" kern="100" spc="10" dirty="0">
                <a:effectLst/>
                <a:latin typeface="Times New Roman" panose="02020603050405020304" pitchFamily="18" charset="0"/>
                <a:ea typeface="方正宋一简体"/>
              </a:rPr>
              <a:t>查看网卡的</a:t>
            </a:r>
            <a:r>
              <a:rPr lang="en-US" altLang="zh-CN" sz="1800" kern="100" spc="10" dirty="0">
                <a:effectLst/>
                <a:latin typeface="Times New Roman" panose="02020603050405020304" pitchFamily="18" charset="0"/>
                <a:ea typeface="方正宋一简体"/>
              </a:rPr>
              <a:t>MAC</a:t>
            </a:r>
            <a:r>
              <a:rPr lang="zh-CN" altLang="en-US" sz="1800" kern="100" spc="10" dirty="0">
                <a:effectLst/>
                <a:latin typeface="Times New Roman" panose="02020603050405020304" pitchFamily="18" charset="0"/>
                <a:ea typeface="方正宋一简体"/>
              </a:rPr>
              <a:t>地址</a:t>
            </a:r>
            <a:endParaRPr lang="zh-CN" altLang="zh-CN" sz="2000"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17155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5B20DCBE-2FB7-4A70-9236-58A464E7C9BD}"/>
              </a:ext>
            </a:extLst>
          </p:cNvPr>
          <p:cNvSpPr txBox="1"/>
          <p:nvPr/>
        </p:nvSpPr>
        <p:spPr>
          <a:xfrm>
            <a:off x="823913" y="170053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366D9C6A-20C5-420D-B6BE-D5535E224DB5}"/>
              </a:ext>
            </a:extLst>
          </p:cNvPr>
          <p:cNvSpPr txBox="1"/>
          <p:nvPr/>
        </p:nvSpPr>
        <p:spPr>
          <a:xfrm>
            <a:off x="823913" y="2175252"/>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4</a:t>
            </a:r>
            <a:r>
              <a:rPr lang="zh-CN" altLang="zh-CN" sz="1800" kern="100" spc="10" dirty="0">
                <a:effectLst/>
                <a:latin typeface="Times New Roman" panose="02020603050405020304" pitchFamily="18" charset="0"/>
                <a:ea typeface="方正宋一简体"/>
              </a:rPr>
              <a:t>．</a:t>
            </a:r>
            <a:r>
              <a:rPr lang="zh-CN" altLang="en-US" sz="1800" kern="100" spc="10" dirty="0">
                <a:effectLst/>
                <a:latin typeface="Times New Roman" panose="02020603050405020304" pitchFamily="18" charset="0"/>
                <a:ea typeface="方正宋一简体"/>
              </a:rPr>
              <a:t>查看网卡的</a:t>
            </a:r>
            <a:r>
              <a:rPr lang="en-US" altLang="zh-CN" sz="1800" kern="100" spc="10" dirty="0">
                <a:effectLst/>
                <a:latin typeface="Times New Roman" panose="02020603050405020304" pitchFamily="18" charset="0"/>
                <a:ea typeface="方正宋一简体"/>
              </a:rPr>
              <a:t>MAC</a:t>
            </a:r>
            <a:r>
              <a:rPr lang="zh-CN" altLang="en-US" sz="1800" kern="100" spc="10" dirty="0">
                <a:effectLst/>
                <a:latin typeface="Times New Roman" panose="02020603050405020304" pitchFamily="18" charset="0"/>
                <a:ea typeface="方正宋一简体"/>
              </a:rPr>
              <a:t>地址</a:t>
            </a:r>
            <a:endParaRPr lang="zh-CN" altLang="zh-CN" sz="2000" kern="100" dirty="0">
              <a:effectLst/>
              <a:latin typeface="Times New Roman" panose="02020603050405020304" pitchFamily="18" charset="0"/>
              <a:ea typeface="宋体" panose="02010600030101010101" pitchFamily="2" charset="-122"/>
            </a:endParaRPr>
          </a:p>
        </p:txBody>
      </p:sp>
      <p:grpSp>
        <p:nvGrpSpPr>
          <p:cNvPr id="7" name="组合 6">
            <a:extLst>
              <a:ext uri="{FF2B5EF4-FFF2-40B4-BE49-F238E27FC236}">
                <a16:creationId xmlns:a16="http://schemas.microsoft.com/office/drawing/2014/main" id="{4D6AC07D-FAE1-45E6-A0DD-12C7505AF7FA}"/>
              </a:ext>
            </a:extLst>
          </p:cNvPr>
          <p:cNvGrpSpPr/>
          <p:nvPr/>
        </p:nvGrpSpPr>
        <p:grpSpPr>
          <a:xfrm>
            <a:off x="926731" y="2816199"/>
            <a:ext cx="6858076" cy="2018865"/>
            <a:chOff x="1501775" y="1641475"/>
            <a:chExt cx="8457505" cy="3446365"/>
          </a:xfrm>
        </p:grpSpPr>
        <p:sp>
          <p:nvSpPr>
            <p:cNvPr id="9" name="圆角矩形 5">
              <a:extLst>
                <a:ext uri="{FF2B5EF4-FFF2-40B4-BE49-F238E27FC236}">
                  <a16:creationId xmlns:a16="http://schemas.microsoft.com/office/drawing/2014/main" id="{B6814CAC-A36A-4636-B1EA-9A8D37495960}"/>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297FBCC7-A79F-48FC-B84C-73C40E6D434B}"/>
                </a:ext>
              </a:extLst>
            </p:cNvPr>
            <p:cNvSpPr/>
            <p:nvPr/>
          </p:nvSpPr>
          <p:spPr>
            <a:xfrm>
              <a:off x="1501775" y="1778000"/>
              <a:ext cx="1145540" cy="1145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4">
              <a:extLst>
                <a:ext uri="{FF2B5EF4-FFF2-40B4-BE49-F238E27FC236}">
                  <a16:creationId xmlns:a16="http://schemas.microsoft.com/office/drawing/2014/main" id="{58E668B7-2773-4F49-98E3-0ABE4D96113C}"/>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6">
              <a:extLst>
                <a:ext uri="{FF2B5EF4-FFF2-40B4-BE49-F238E27FC236}">
                  <a16:creationId xmlns:a16="http://schemas.microsoft.com/office/drawing/2014/main" id="{8B67C824-ED30-438C-A532-62F8D850596C}"/>
                </a:ext>
              </a:extLst>
            </p:cNvPr>
            <p:cNvSpPr/>
            <p:nvPr/>
          </p:nvSpPr>
          <p:spPr>
            <a:xfrm>
              <a:off x="2435225" y="3719830"/>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FDD32E65-615B-4865-8ADA-B3C663E78E8C}"/>
                </a:ext>
              </a:extLst>
            </p:cNvPr>
            <p:cNvSpPr/>
            <p:nvPr/>
          </p:nvSpPr>
          <p:spPr>
            <a:xfrm>
              <a:off x="1501775" y="3735705"/>
              <a:ext cx="1145540" cy="1145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8">
              <a:extLst>
                <a:ext uri="{FF2B5EF4-FFF2-40B4-BE49-F238E27FC236}">
                  <a16:creationId xmlns:a16="http://schemas.microsoft.com/office/drawing/2014/main" id="{2BD23323-9EFD-4A36-8A7E-9379A52574C5}"/>
                </a:ext>
              </a:extLst>
            </p:cNvPr>
            <p:cNvSpPr/>
            <p:nvPr/>
          </p:nvSpPr>
          <p:spPr>
            <a:xfrm>
              <a:off x="2302510" y="3599180"/>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46609B06-C2C8-44F1-8DD8-539F20CC0C4D}"/>
                </a:ext>
              </a:extLst>
            </p:cNvPr>
            <p:cNvSpPr txBox="1"/>
            <p:nvPr/>
          </p:nvSpPr>
          <p:spPr>
            <a:xfrm>
              <a:off x="1832610" y="2037887"/>
              <a:ext cx="1009016" cy="693116"/>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16" name="文本框 15">
              <a:extLst>
                <a:ext uri="{FF2B5EF4-FFF2-40B4-BE49-F238E27FC236}">
                  <a16:creationId xmlns:a16="http://schemas.microsoft.com/office/drawing/2014/main" id="{E012424D-E1FE-4EEF-BE27-32EB76152DE9}"/>
                </a:ext>
              </a:extLst>
            </p:cNvPr>
            <p:cNvSpPr txBox="1"/>
            <p:nvPr/>
          </p:nvSpPr>
          <p:spPr>
            <a:xfrm>
              <a:off x="1864360" y="3983783"/>
              <a:ext cx="1009016" cy="693116"/>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2</a:t>
              </a:r>
              <a:endParaRPr lang="zh-CN" altLang="en-US" sz="2400" b="1" dirty="0">
                <a:solidFill>
                  <a:schemeClr val="bg1"/>
                </a:solidFill>
                <a:latin typeface="微软雅黑" panose="020B0503020204020204" charset="-122"/>
                <a:ea typeface="微软雅黑" panose="020B0503020204020204" charset="-122"/>
              </a:endParaRPr>
            </a:p>
          </p:txBody>
        </p:sp>
        <p:sp>
          <p:nvSpPr>
            <p:cNvPr id="18" name="文本框 17">
              <a:extLst>
                <a:ext uri="{FF2B5EF4-FFF2-40B4-BE49-F238E27FC236}">
                  <a16:creationId xmlns:a16="http://schemas.microsoft.com/office/drawing/2014/main" id="{6E4F263E-CB25-4AE1-8028-8425E79760D5}"/>
                </a:ext>
              </a:extLst>
            </p:cNvPr>
            <p:cNvSpPr txBox="1"/>
            <p:nvPr/>
          </p:nvSpPr>
          <p:spPr>
            <a:xfrm>
              <a:off x="2794000" y="1936115"/>
              <a:ext cx="6711315" cy="923577"/>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按住键盘的“</a:t>
              </a:r>
              <a:r>
                <a:rPr lang="en-US" altLang="zh-CN" sz="1600" dirty="0" err="1">
                  <a:solidFill>
                    <a:schemeClr val="tx1">
                      <a:lumMod val="65000"/>
                      <a:lumOff val="35000"/>
                    </a:schemeClr>
                  </a:solidFill>
                  <a:latin typeface="微软雅黑" panose="020B0503020204020204" charset="-122"/>
                  <a:ea typeface="微软雅黑" panose="020B0503020204020204" charset="-122"/>
                </a:rPr>
                <a:t>Win+R</a:t>
              </a:r>
              <a:r>
                <a:rPr lang="en-US" altLang="zh-CN" sz="1600" dirty="0">
                  <a:solidFill>
                    <a:schemeClr val="tx1">
                      <a:lumMod val="65000"/>
                      <a:lumOff val="35000"/>
                    </a:schemeClr>
                  </a:solidFill>
                  <a:latin typeface="微软雅黑" panose="020B0503020204020204" charset="-122"/>
                  <a:ea typeface="微软雅黑" panose="020B0503020204020204" charset="-122"/>
                </a:rPr>
                <a:t>”</a:t>
              </a:r>
              <a:r>
                <a:rPr lang="zh-CN" altLang="en-US" sz="1600" dirty="0">
                  <a:solidFill>
                    <a:schemeClr val="tx1">
                      <a:lumMod val="65000"/>
                      <a:lumOff val="35000"/>
                    </a:schemeClr>
                  </a:solidFill>
                  <a:latin typeface="微软雅黑" panose="020B0503020204020204" charset="-122"/>
                  <a:ea typeface="微软雅黑" panose="020B0503020204020204" charset="-122"/>
                </a:rPr>
                <a:t>快捷组合键，打开“运行”命令对话框。</a:t>
              </a:r>
            </a:p>
          </p:txBody>
        </p:sp>
        <p:sp>
          <p:nvSpPr>
            <p:cNvPr id="19" name="文本框 18">
              <a:extLst>
                <a:ext uri="{FF2B5EF4-FFF2-40B4-BE49-F238E27FC236}">
                  <a16:creationId xmlns:a16="http://schemas.microsoft.com/office/drawing/2014/main" id="{000A29F9-93FE-4BAB-95D3-A3FD4AFDD7FB}"/>
                </a:ext>
              </a:extLst>
            </p:cNvPr>
            <p:cNvSpPr txBox="1"/>
            <p:nvPr/>
          </p:nvSpPr>
          <p:spPr>
            <a:xfrm>
              <a:off x="2841625" y="3857626"/>
              <a:ext cx="6711315" cy="1050141"/>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在“运行”命令对话框中输入“</a:t>
              </a:r>
              <a:r>
                <a:rPr lang="en-US" altLang="zh-CN" sz="1600" dirty="0" err="1">
                  <a:solidFill>
                    <a:schemeClr val="tx1">
                      <a:lumMod val="65000"/>
                      <a:lumOff val="35000"/>
                    </a:schemeClr>
                  </a:solidFill>
                  <a:latin typeface="微软雅黑" panose="020B0503020204020204" charset="-122"/>
                  <a:ea typeface="微软雅黑" panose="020B0503020204020204" charset="-122"/>
                </a:rPr>
                <a:t>cmd</a:t>
              </a:r>
              <a:r>
                <a:rPr lang="en-US" altLang="zh-CN" sz="1600" dirty="0">
                  <a:solidFill>
                    <a:schemeClr val="tx1">
                      <a:lumMod val="65000"/>
                      <a:lumOff val="35000"/>
                    </a:schemeClr>
                  </a:solidFill>
                  <a:latin typeface="微软雅黑" panose="020B0503020204020204" charset="-122"/>
                  <a:ea typeface="微软雅黑" panose="020B0503020204020204" charset="-122"/>
                </a:rPr>
                <a:t>”</a:t>
              </a:r>
              <a:r>
                <a:rPr lang="zh-CN" altLang="en-US" sz="1600" dirty="0">
                  <a:solidFill>
                    <a:schemeClr val="tx1">
                      <a:lumMod val="65000"/>
                      <a:lumOff val="35000"/>
                    </a:schemeClr>
                  </a:solidFill>
                  <a:latin typeface="微软雅黑" panose="020B0503020204020204" charset="-122"/>
                  <a:ea typeface="微软雅黑" panose="020B0503020204020204" charset="-122"/>
                </a:rPr>
                <a:t>命令并点击“确定”按钮。打开“</a:t>
              </a:r>
              <a:r>
                <a:rPr lang="en-US" altLang="zh-CN" sz="1600" dirty="0" err="1">
                  <a:solidFill>
                    <a:schemeClr val="tx1">
                      <a:lumMod val="65000"/>
                      <a:lumOff val="35000"/>
                    </a:schemeClr>
                  </a:solidFill>
                  <a:latin typeface="微软雅黑" panose="020B0503020204020204" charset="-122"/>
                  <a:ea typeface="微软雅黑" panose="020B0503020204020204" charset="-122"/>
                </a:rPr>
                <a:t>cmd</a:t>
              </a:r>
              <a:r>
                <a:rPr lang="zh-CN" altLang="en-US" sz="1600" dirty="0">
                  <a:solidFill>
                    <a:schemeClr val="tx1">
                      <a:lumMod val="65000"/>
                      <a:lumOff val="35000"/>
                    </a:schemeClr>
                  </a:solidFill>
                  <a:latin typeface="微软雅黑" panose="020B0503020204020204" charset="-122"/>
                  <a:ea typeface="微软雅黑" panose="020B0503020204020204" charset="-122"/>
                </a:rPr>
                <a:t>命令”对话窗口。如图所示。</a:t>
              </a:r>
            </a:p>
          </p:txBody>
        </p:sp>
      </p:grpSp>
      <p:pic>
        <p:nvPicPr>
          <p:cNvPr id="22" name="图片 21">
            <a:extLst>
              <a:ext uri="{FF2B5EF4-FFF2-40B4-BE49-F238E27FC236}">
                <a16:creationId xmlns:a16="http://schemas.microsoft.com/office/drawing/2014/main" id="{55181413-8A2D-492C-B766-FCD639C85B8A}"/>
              </a:ext>
            </a:extLst>
          </p:cNvPr>
          <p:cNvPicPr/>
          <p:nvPr/>
        </p:nvPicPr>
        <p:blipFill>
          <a:blip r:embed="rId2"/>
          <a:stretch>
            <a:fillRect/>
          </a:stretch>
        </p:blipFill>
        <p:spPr>
          <a:xfrm>
            <a:off x="8064869" y="2816199"/>
            <a:ext cx="3298456" cy="2053878"/>
          </a:xfrm>
          <a:prstGeom prst="rect">
            <a:avLst/>
          </a:prstGeom>
          <a:noFill/>
          <a:ln>
            <a:noFill/>
          </a:ln>
        </p:spPr>
      </p:pic>
    </p:spTree>
    <p:extLst>
      <p:ext uri="{BB962C8B-B14F-4D97-AF65-F5344CB8AC3E}">
        <p14:creationId xmlns:p14="http://schemas.microsoft.com/office/powerpoint/2010/main" val="1302643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5B20DCBE-2FB7-4A70-9236-58A464E7C9BD}"/>
              </a:ext>
            </a:extLst>
          </p:cNvPr>
          <p:cNvSpPr txBox="1"/>
          <p:nvPr/>
        </p:nvSpPr>
        <p:spPr>
          <a:xfrm>
            <a:off x="823913" y="1719580"/>
            <a:ext cx="6124574" cy="307072"/>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3.1.1</a:t>
            </a:r>
            <a:r>
              <a:rPr lang="zh-CN" altLang="zh-CN" sz="2000" kern="100" spc="10" dirty="0">
                <a:effectLst/>
                <a:latin typeface="Times New Roman" panose="02020603050405020304" pitchFamily="18" charset="0"/>
                <a:ea typeface="方正大标宋简体"/>
                <a:cs typeface="Arial" panose="020B0604020202020204" pitchFamily="34" charset="0"/>
              </a:rPr>
              <a:t>认识网卡</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366D9C6A-20C5-420D-B6BE-D5535E224DB5}"/>
              </a:ext>
            </a:extLst>
          </p:cNvPr>
          <p:cNvSpPr txBox="1"/>
          <p:nvPr/>
        </p:nvSpPr>
        <p:spPr>
          <a:xfrm>
            <a:off x="823913" y="2194302"/>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4</a:t>
            </a:r>
            <a:r>
              <a:rPr lang="zh-CN" altLang="zh-CN" sz="1800" kern="100" spc="10" dirty="0">
                <a:effectLst/>
                <a:latin typeface="Times New Roman" panose="02020603050405020304" pitchFamily="18" charset="0"/>
                <a:ea typeface="方正宋一简体"/>
              </a:rPr>
              <a:t>．</a:t>
            </a:r>
            <a:r>
              <a:rPr lang="zh-CN" altLang="en-US" sz="1800" kern="100" spc="10" dirty="0">
                <a:effectLst/>
                <a:latin typeface="Times New Roman" panose="02020603050405020304" pitchFamily="18" charset="0"/>
                <a:ea typeface="方正宋一简体"/>
              </a:rPr>
              <a:t>查看网卡的</a:t>
            </a:r>
            <a:r>
              <a:rPr lang="en-US" altLang="zh-CN" sz="1800" kern="100" spc="10" dirty="0">
                <a:effectLst/>
                <a:latin typeface="Times New Roman" panose="02020603050405020304" pitchFamily="18" charset="0"/>
                <a:ea typeface="方正宋一简体"/>
              </a:rPr>
              <a:t>MAC</a:t>
            </a:r>
            <a:r>
              <a:rPr lang="zh-CN" altLang="en-US" sz="1800" kern="100" spc="10" dirty="0">
                <a:effectLst/>
                <a:latin typeface="Times New Roman" panose="02020603050405020304" pitchFamily="18" charset="0"/>
                <a:ea typeface="方正宋一简体"/>
              </a:rPr>
              <a:t>地址</a:t>
            </a:r>
            <a:endParaRPr lang="zh-CN" altLang="zh-CN" sz="2000" kern="100" dirty="0">
              <a:effectLst/>
              <a:latin typeface="Times New Roman" panose="02020603050405020304" pitchFamily="18" charset="0"/>
              <a:ea typeface="宋体" panose="02010600030101010101" pitchFamily="2" charset="-122"/>
            </a:endParaRPr>
          </a:p>
        </p:txBody>
      </p:sp>
      <p:grpSp>
        <p:nvGrpSpPr>
          <p:cNvPr id="8" name="组合 7">
            <a:extLst>
              <a:ext uri="{FF2B5EF4-FFF2-40B4-BE49-F238E27FC236}">
                <a16:creationId xmlns:a16="http://schemas.microsoft.com/office/drawing/2014/main" id="{19EC3BC8-FC5A-4A0E-9553-4731D77A496D}"/>
              </a:ext>
            </a:extLst>
          </p:cNvPr>
          <p:cNvGrpSpPr/>
          <p:nvPr/>
        </p:nvGrpSpPr>
        <p:grpSpPr>
          <a:xfrm>
            <a:off x="894754" y="2805809"/>
            <a:ext cx="6858076" cy="872050"/>
            <a:chOff x="933375" y="2972235"/>
            <a:chExt cx="6858076" cy="872050"/>
          </a:xfrm>
        </p:grpSpPr>
        <p:sp>
          <p:nvSpPr>
            <p:cNvPr id="9" name="圆角矩形 5">
              <a:extLst>
                <a:ext uri="{FF2B5EF4-FFF2-40B4-BE49-F238E27FC236}">
                  <a16:creationId xmlns:a16="http://schemas.microsoft.com/office/drawing/2014/main" id="{B6814CAC-A36A-4636-B1EA-9A8D37495960}"/>
                </a:ext>
              </a:extLst>
            </p:cNvPr>
            <p:cNvSpPr/>
            <p:nvPr/>
          </p:nvSpPr>
          <p:spPr>
            <a:xfrm>
              <a:off x="1690297" y="3042911"/>
              <a:ext cx="6101154" cy="80137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297FBCC7-A79F-48FC-B84C-73C40E6D434B}"/>
                </a:ext>
              </a:extLst>
            </p:cNvPr>
            <p:cNvSpPr/>
            <p:nvPr/>
          </p:nvSpPr>
          <p:spPr>
            <a:xfrm>
              <a:off x="933375" y="3052211"/>
              <a:ext cx="928903" cy="6710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4">
              <a:extLst>
                <a:ext uri="{FF2B5EF4-FFF2-40B4-BE49-F238E27FC236}">
                  <a16:creationId xmlns:a16="http://schemas.microsoft.com/office/drawing/2014/main" id="{58E668B7-2773-4F49-98E3-0ABE4D96113C}"/>
                </a:ext>
              </a:extLst>
            </p:cNvPr>
            <p:cNvSpPr/>
            <p:nvPr/>
          </p:nvSpPr>
          <p:spPr>
            <a:xfrm>
              <a:off x="1582680" y="2972235"/>
              <a:ext cx="6101154" cy="801374"/>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46609B06-C2C8-44F1-8DD8-539F20CC0C4D}"/>
                </a:ext>
              </a:extLst>
            </p:cNvPr>
            <p:cNvSpPr txBox="1"/>
            <p:nvPr/>
          </p:nvSpPr>
          <p:spPr>
            <a:xfrm>
              <a:off x="1201645" y="3204451"/>
              <a:ext cx="818197" cy="46166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3</a:t>
              </a:r>
              <a:endParaRPr lang="zh-CN" altLang="en-US" sz="2400" b="1" dirty="0">
                <a:solidFill>
                  <a:schemeClr val="bg1"/>
                </a:solidFill>
                <a:latin typeface="微软雅黑" panose="020B0503020204020204" charset="-122"/>
                <a:ea typeface="微软雅黑" panose="020B0503020204020204" charset="-122"/>
              </a:endParaRPr>
            </a:p>
          </p:txBody>
        </p:sp>
        <p:sp>
          <p:nvSpPr>
            <p:cNvPr id="18" name="文本框 17">
              <a:extLst>
                <a:ext uri="{FF2B5EF4-FFF2-40B4-BE49-F238E27FC236}">
                  <a16:creationId xmlns:a16="http://schemas.microsoft.com/office/drawing/2014/main" id="{6E4F263E-CB25-4AE1-8028-8425E79760D5}"/>
                </a:ext>
              </a:extLst>
            </p:cNvPr>
            <p:cNvSpPr txBox="1"/>
            <p:nvPr/>
          </p:nvSpPr>
          <p:spPr>
            <a:xfrm>
              <a:off x="1981223" y="3144834"/>
              <a:ext cx="5442114" cy="615168"/>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在打开的“</a:t>
              </a:r>
              <a:r>
                <a:rPr lang="en-US" altLang="zh-CN" sz="1600" dirty="0" err="1">
                  <a:solidFill>
                    <a:schemeClr val="tx1">
                      <a:lumMod val="65000"/>
                      <a:lumOff val="35000"/>
                    </a:schemeClr>
                  </a:solidFill>
                  <a:latin typeface="微软雅黑" panose="020B0503020204020204" charset="-122"/>
                  <a:ea typeface="微软雅黑" panose="020B0503020204020204" charset="-122"/>
                </a:rPr>
                <a:t>cmd</a:t>
              </a:r>
              <a:r>
                <a:rPr lang="zh-CN" altLang="en-US" sz="1600" dirty="0">
                  <a:solidFill>
                    <a:schemeClr val="tx1">
                      <a:lumMod val="65000"/>
                      <a:lumOff val="35000"/>
                    </a:schemeClr>
                  </a:solidFill>
                  <a:latin typeface="微软雅黑" panose="020B0503020204020204" charset="-122"/>
                  <a:ea typeface="微软雅黑" panose="020B0503020204020204" charset="-122"/>
                </a:rPr>
                <a:t>命令”窗口中，键入“</a:t>
              </a:r>
              <a:r>
                <a:rPr lang="en-US" altLang="zh-CN" sz="1600" dirty="0">
                  <a:solidFill>
                    <a:schemeClr val="tx1">
                      <a:lumMod val="65000"/>
                      <a:lumOff val="35000"/>
                    </a:schemeClr>
                  </a:solidFill>
                  <a:latin typeface="微软雅黑" panose="020B0503020204020204" charset="-122"/>
                  <a:ea typeface="微软雅黑" panose="020B0503020204020204" charset="-122"/>
                </a:rPr>
                <a:t>ipconfig /all”</a:t>
              </a:r>
              <a:r>
                <a:rPr lang="zh-CN" altLang="en-US" sz="1600" dirty="0">
                  <a:solidFill>
                    <a:schemeClr val="tx1">
                      <a:lumMod val="65000"/>
                      <a:lumOff val="35000"/>
                    </a:schemeClr>
                  </a:solidFill>
                  <a:latin typeface="微软雅黑" panose="020B0503020204020204" charset="-122"/>
                  <a:ea typeface="微软雅黑" panose="020B0503020204020204" charset="-122"/>
                </a:rPr>
                <a:t>命令，并按回车键（</a:t>
              </a:r>
              <a:r>
                <a:rPr lang="en-US" altLang="zh-CN" sz="1600" dirty="0">
                  <a:solidFill>
                    <a:schemeClr val="tx1">
                      <a:lumMod val="65000"/>
                      <a:lumOff val="35000"/>
                    </a:schemeClr>
                  </a:solidFill>
                  <a:latin typeface="微软雅黑" panose="020B0503020204020204" charset="-122"/>
                  <a:ea typeface="微软雅黑" panose="020B0503020204020204" charset="-122"/>
                </a:rPr>
                <a:t>Enter</a:t>
              </a:r>
              <a:r>
                <a:rPr lang="zh-CN" altLang="en-US" sz="1600" dirty="0">
                  <a:solidFill>
                    <a:schemeClr val="tx1">
                      <a:lumMod val="65000"/>
                      <a:lumOff val="35000"/>
                    </a:schemeClr>
                  </a:solidFill>
                  <a:latin typeface="微软雅黑" panose="020B0503020204020204" charset="-122"/>
                  <a:ea typeface="微软雅黑" panose="020B0503020204020204" charset="-122"/>
                </a:rPr>
                <a:t>）运行此命令。如图所示。</a:t>
              </a:r>
            </a:p>
          </p:txBody>
        </p:sp>
      </p:grpSp>
      <p:grpSp>
        <p:nvGrpSpPr>
          <p:cNvPr id="3" name="组合 2">
            <a:extLst>
              <a:ext uri="{FF2B5EF4-FFF2-40B4-BE49-F238E27FC236}">
                <a16:creationId xmlns:a16="http://schemas.microsoft.com/office/drawing/2014/main" id="{9D45D72A-67F0-4080-BA21-97C2FF57BB05}"/>
              </a:ext>
            </a:extLst>
          </p:cNvPr>
          <p:cNvGrpSpPr/>
          <p:nvPr/>
        </p:nvGrpSpPr>
        <p:grpSpPr>
          <a:xfrm>
            <a:off x="894754" y="4414391"/>
            <a:ext cx="6808130" cy="1365583"/>
            <a:chOff x="983321" y="4119050"/>
            <a:chExt cx="6808130" cy="872050"/>
          </a:xfrm>
        </p:grpSpPr>
        <p:sp>
          <p:nvSpPr>
            <p:cNvPr id="12" name="圆角矩形 6">
              <a:extLst>
                <a:ext uri="{FF2B5EF4-FFF2-40B4-BE49-F238E27FC236}">
                  <a16:creationId xmlns:a16="http://schemas.microsoft.com/office/drawing/2014/main" id="{8B67C824-ED30-438C-A532-62F8D850596C}"/>
                </a:ext>
              </a:extLst>
            </p:cNvPr>
            <p:cNvSpPr/>
            <p:nvPr/>
          </p:nvSpPr>
          <p:spPr>
            <a:xfrm>
              <a:off x="1690297" y="4189726"/>
              <a:ext cx="6101154" cy="80137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FDD32E65-615B-4865-8ADA-B3C663E78E8C}"/>
                </a:ext>
              </a:extLst>
            </p:cNvPr>
            <p:cNvSpPr/>
            <p:nvPr/>
          </p:nvSpPr>
          <p:spPr>
            <a:xfrm>
              <a:off x="983321" y="4265537"/>
              <a:ext cx="928903" cy="461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8">
              <a:extLst>
                <a:ext uri="{FF2B5EF4-FFF2-40B4-BE49-F238E27FC236}">
                  <a16:creationId xmlns:a16="http://schemas.microsoft.com/office/drawing/2014/main" id="{2BD23323-9EFD-4A36-8A7E-9379A52574C5}"/>
                </a:ext>
              </a:extLst>
            </p:cNvPr>
            <p:cNvSpPr/>
            <p:nvPr/>
          </p:nvSpPr>
          <p:spPr>
            <a:xfrm>
              <a:off x="1582680" y="4119050"/>
              <a:ext cx="6101154" cy="801374"/>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E012424D-E1FE-4EEF-BE27-32EB76152DE9}"/>
                </a:ext>
              </a:extLst>
            </p:cNvPr>
            <p:cNvSpPr txBox="1"/>
            <p:nvPr/>
          </p:nvSpPr>
          <p:spPr>
            <a:xfrm>
              <a:off x="1227390" y="4344348"/>
              <a:ext cx="818197" cy="46166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4</a:t>
              </a:r>
              <a:endParaRPr lang="zh-CN" altLang="en-US" sz="2400" b="1" dirty="0">
                <a:solidFill>
                  <a:schemeClr val="bg1"/>
                </a:solidFill>
                <a:latin typeface="微软雅黑" panose="020B0503020204020204" charset="-122"/>
                <a:ea typeface="微软雅黑" panose="020B0503020204020204" charset="-122"/>
              </a:endParaRPr>
            </a:p>
          </p:txBody>
        </p:sp>
        <p:sp>
          <p:nvSpPr>
            <p:cNvPr id="19" name="文本框 18">
              <a:extLst>
                <a:ext uri="{FF2B5EF4-FFF2-40B4-BE49-F238E27FC236}">
                  <a16:creationId xmlns:a16="http://schemas.microsoft.com/office/drawing/2014/main" id="{000A29F9-93FE-4BAB-95D3-A3FD4AFDD7FB}"/>
                </a:ext>
              </a:extLst>
            </p:cNvPr>
            <p:cNvSpPr txBox="1"/>
            <p:nvPr/>
          </p:nvSpPr>
          <p:spPr>
            <a:xfrm>
              <a:off x="2019841" y="4270446"/>
              <a:ext cx="5442114" cy="565800"/>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运行“</a:t>
              </a:r>
              <a:r>
                <a:rPr lang="en-US" altLang="zh-CN" sz="1600" dirty="0">
                  <a:solidFill>
                    <a:schemeClr val="tx1">
                      <a:lumMod val="65000"/>
                      <a:lumOff val="35000"/>
                    </a:schemeClr>
                  </a:solidFill>
                  <a:latin typeface="微软雅黑" panose="020B0503020204020204" charset="-122"/>
                  <a:ea typeface="微软雅黑" panose="020B0503020204020204" charset="-122"/>
                </a:rPr>
                <a:t>ipconfig /all”</a:t>
              </a:r>
              <a:r>
                <a:rPr lang="zh-CN" altLang="en-US" sz="1600" dirty="0">
                  <a:solidFill>
                    <a:schemeClr val="tx1">
                      <a:lumMod val="65000"/>
                      <a:lumOff val="35000"/>
                    </a:schemeClr>
                  </a:solidFill>
                  <a:latin typeface="微软雅黑" panose="020B0503020204020204" charset="-122"/>
                  <a:ea typeface="微软雅黑" panose="020B0503020204020204" charset="-122"/>
                </a:rPr>
                <a:t>命令后，即可看到电脑网卡的相关信息，在下面找到一项“物理地址”后面的数字串就是此电脑的</a:t>
              </a:r>
              <a:r>
                <a:rPr lang="en-US" altLang="zh-CN" sz="1600" dirty="0">
                  <a:solidFill>
                    <a:schemeClr val="tx1">
                      <a:lumMod val="65000"/>
                      <a:lumOff val="35000"/>
                    </a:schemeClr>
                  </a:solidFill>
                  <a:latin typeface="微软雅黑" panose="020B0503020204020204" charset="-122"/>
                  <a:ea typeface="微软雅黑" panose="020B0503020204020204" charset="-122"/>
                </a:rPr>
                <a:t>MAC</a:t>
              </a:r>
              <a:r>
                <a:rPr lang="zh-CN" altLang="en-US" sz="1600" dirty="0">
                  <a:solidFill>
                    <a:schemeClr val="tx1">
                      <a:lumMod val="65000"/>
                      <a:lumOff val="35000"/>
                    </a:schemeClr>
                  </a:solidFill>
                  <a:latin typeface="微软雅黑" panose="020B0503020204020204" charset="-122"/>
                  <a:ea typeface="微软雅黑" panose="020B0503020204020204" charset="-122"/>
                </a:rPr>
                <a:t>地址了。如图所示。</a:t>
              </a:r>
            </a:p>
          </p:txBody>
        </p:sp>
      </p:grpSp>
      <p:pic>
        <p:nvPicPr>
          <p:cNvPr id="20" name="图片 19">
            <a:extLst>
              <a:ext uri="{FF2B5EF4-FFF2-40B4-BE49-F238E27FC236}">
                <a16:creationId xmlns:a16="http://schemas.microsoft.com/office/drawing/2014/main" id="{B205D84B-F802-4C2B-A010-1B0503F6BDA2}"/>
              </a:ext>
            </a:extLst>
          </p:cNvPr>
          <p:cNvPicPr/>
          <p:nvPr/>
        </p:nvPicPr>
        <p:blipFill>
          <a:blip r:embed="rId2"/>
          <a:stretch>
            <a:fillRect/>
          </a:stretch>
        </p:blipFill>
        <p:spPr>
          <a:xfrm>
            <a:off x="7927643" y="1854976"/>
            <a:ext cx="3533775" cy="2153920"/>
          </a:xfrm>
          <a:prstGeom prst="rect">
            <a:avLst/>
          </a:prstGeom>
          <a:noFill/>
          <a:ln>
            <a:noFill/>
          </a:ln>
        </p:spPr>
      </p:pic>
      <p:pic>
        <p:nvPicPr>
          <p:cNvPr id="21" name="图片 20">
            <a:extLst>
              <a:ext uri="{FF2B5EF4-FFF2-40B4-BE49-F238E27FC236}">
                <a16:creationId xmlns:a16="http://schemas.microsoft.com/office/drawing/2014/main" id="{7BD70AF0-1925-4DBE-8812-9431A42F4021}"/>
              </a:ext>
            </a:extLst>
          </p:cNvPr>
          <p:cNvPicPr/>
          <p:nvPr/>
        </p:nvPicPr>
        <p:blipFill>
          <a:blip r:embed="rId3"/>
          <a:stretch>
            <a:fillRect/>
          </a:stretch>
        </p:blipFill>
        <p:spPr>
          <a:xfrm>
            <a:off x="7921293" y="4077359"/>
            <a:ext cx="3540125" cy="2578735"/>
          </a:xfrm>
          <a:prstGeom prst="rect">
            <a:avLst/>
          </a:prstGeom>
          <a:noFill/>
          <a:ln>
            <a:noFill/>
          </a:ln>
        </p:spPr>
      </p:pic>
    </p:spTree>
    <p:extLst>
      <p:ext uri="{BB962C8B-B14F-4D97-AF65-F5344CB8AC3E}">
        <p14:creationId xmlns:p14="http://schemas.microsoft.com/office/powerpoint/2010/main" val="3208940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6" name="文本框 5">
            <a:extLst>
              <a:ext uri="{FF2B5EF4-FFF2-40B4-BE49-F238E27FC236}">
                <a16:creationId xmlns:a16="http://schemas.microsoft.com/office/drawing/2014/main" id="{9C13F78F-8D89-4910-BC9D-AE462735283D}"/>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8" name="文本框 7">
            <a:extLst>
              <a:ext uri="{FF2B5EF4-FFF2-40B4-BE49-F238E27FC236}">
                <a16:creationId xmlns:a16="http://schemas.microsoft.com/office/drawing/2014/main" id="{12D12D9D-6B7C-40CC-BCC9-48E296CA8723}"/>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1</a:t>
            </a:r>
            <a:r>
              <a:rPr lang="zh-CN" altLang="zh-CN" sz="1800" kern="100" spc="10" dirty="0">
                <a:effectLst/>
                <a:latin typeface="Times New Roman" panose="02020603050405020304" pitchFamily="18" charset="0"/>
                <a:ea typeface="方正宋一简体"/>
              </a:rPr>
              <a:t>．什么是交换机</a:t>
            </a:r>
            <a:endParaRPr lang="zh-CN" altLang="zh-CN" sz="2000" kern="100" dirty="0">
              <a:effectLst/>
              <a:latin typeface="Times New Roman" panose="02020603050405020304" pitchFamily="18" charset="0"/>
              <a:ea typeface="宋体" panose="02010600030101010101" pitchFamily="2" charset="-122"/>
            </a:endParaRPr>
          </a:p>
        </p:txBody>
      </p:sp>
      <p:grpSp>
        <p:nvGrpSpPr>
          <p:cNvPr id="9" name="组合 8">
            <a:extLst>
              <a:ext uri="{FF2B5EF4-FFF2-40B4-BE49-F238E27FC236}">
                <a16:creationId xmlns:a16="http://schemas.microsoft.com/office/drawing/2014/main" id="{0E19AF78-0416-4AE7-910C-440407C4FA35}"/>
              </a:ext>
            </a:extLst>
          </p:cNvPr>
          <p:cNvGrpSpPr/>
          <p:nvPr/>
        </p:nvGrpSpPr>
        <p:grpSpPr>
          <a:xfrm>
            <a:off x="1611525" y="2574493"/>
            <a:ext cx="7799175" cy="2873807"/>
            <a:chOff x="2302510" y="1641475"/>
            <a:chExt cx="7656770" cy="1488660"/>
          </a:xfrm>
        </p:grpSpPr>
        <p:sp>
          <p:nvSpPr>
            <p:cNvPr id="10" name="圆角矩形 5">
              <a:extLst>
                <a:ext uri="{FF2B5EF4-FFF2-40B4-BE49-F238E27FC236}">
                  <a16:creationId xmlns:a16="http://schemas.microsoft.com/office/drawing/2014/main" id="{DC14766B-3432-4E80-A2E4-DC18C2B2933E}"/>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4">
              <a:extLst>
                <a:ext uri="{FF2B5EF4-FFF2-40B4-BE49-F238E27FC236}">
                  <a16:creationId xmlns:a16="http://schemas.microsoft.com/office/drawing/2014/main" id="{13EA818E-3C56-4070-8033-21FE00095F1E}"/>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32D12CC-3C18-41EB-8888-A84092E1602C}"/>
                </a:ext>
              </a:extLst>
            </p:cNvPr>
            <p:cNvSpPr txBox="1"/>
            <p:nvPr/>
          </p:nvSpPr>
          <p:spPr>
            <a:xfrm>
              <a:off x="2780030" y="1852867"/>
              <a:ext cx="6711315" cy="950694"/>
            </a:xfrm>
            <a:prstGeom prst="rect">
              <a:avLst/>
            </a:prstGeom>
            <a:noFill/>
          </p:spPr>
          <p:txBody>
            <a:bodyPr wrap="square" rtlCol="0">
              <a:spAutoFit/>
            </a:bodyPr>
            <a:lstStyle/>
            <a:p>
              <a:pPr algn="just">
                <a:lnSpc>
                  <a:spcPct val="150000"/>
                </a:lnSpc>
              </a:pPr>
              <a:r>
                <a:rPr lang="zh-CN" altLang="en-US" dirty="0">
                  <a:solidFill>
                    <a:schemeClr val="tx1">
                      <a:lumMod val="65000"/>
                      <a:lumOff val="35000"/>
                    </a:schemeClr>
                  </a:solidFill>
                  <a:latin typeface="微软雅黑" panose="020B0503020204020204" charset="-122"/>
                  <a:ea typeface="微软雅黑" panose="020B0503020204020204" charset="-122"/>
                </a:rPr>
                <a:t>交换机（</a:t>
              </a:r>
              <a:r>
                <a:rPr lang="en-US" altLang="zh-CN" dirty="0">
                  <a:solidFill>
                    <a:schemeClr val="tx1">
                      <a:lumMod val="65000"/>
                      <a:lumOff val="35000"/>
                    </a:schemeClr>
                  </a:solidFill>
                  <a:latin typeface="微软雅黑" panose="020B0503020204020204" charset="-122"/>
                  <a:ea typeface="微软雅黑" panose="020B0503020204020204" charset="-122"/>
                </a:rPr>
                <a:t>Switch</a:t>
              </a:r>
              <a:r>
                <a:rPr lang="zh-CN" altLang="en-US" dirty="0">
                  <a:solidFill>
                    <a:schemeClr val="tx1">
                      <a:lumMod val="65000"/>
                      <a:lumOff val="35000"/>
                    </a:schemeClr>
                  </a:solidFill>
                  <a:latin typeface="微软雅黑" panose="020B0503020204020204" charset="-122"/>
                  <a:ea typeface="微软雅黑" panose="020B0503020204020204" charset="-122"/>
                </a:rPr>
                <a:t>）是一种用于电信号转发的信息设备，是局域网中最重要的网络设备之一。其英文原意为“开关”，是用于电话线路的人工接续与分拆。随着电子技术的发展，电话交换机实现了自动化的电路接续。在网络应用中，交换设备用于实现信息的接入、整形、汇集与转发等基本网络通信功能。</a:t>
              </a:r>
            </a:p>
          </p:txBody>
        </p:sp>
      </p:grpSp>
      <p:pic>
        <p:nvPicPr>
          <p:cNvPr id="14" name="Picture 9" descr="060301">
            <a:extLst>
              <a:ext uri="{FF2B5EF4-FFF2-40B4-BE49-F238E27FC236}">
                <a16:creationId xmlns:a16="http://schemas.microsoft.com/office/drawing/2014/main" id="{217AB838-3340-4DFF-9477-64C1DE7BE2E4}"/>
              </a:ext>
            </a:extLst>
          </p:cNvPr>
          <p:cNvPicPr/>
          <p:nvPr/>
        </p:nvPicPr>
        <p:blipFill>
          <a:blip r:embed="rId2"/>
          <a:stretch>
            <a:fillRect/>
          </a:stretch>
        </p:blipFill>
        <p:spPr>
          <a:xfrm>
            <a:off x="3643541" y="5670667"/>
            <a:ext cx="3870325" cy="1095375"/>
          </a:xfrm>
          <a:prstGeom prst="rect">
            <a:avLst/>
          </a:prstGeom>
          <a:noFill/>
          <a:ln w="9525">
            <a:noFill/>
          </a:ln>
        </p:spPr>
      </p:pic>
    </p:spTree>
    <p:extLst>
      <p:ext uri="{BB962C8B-B14F-4D97-AF65-F5344CB8AC3E}">
        <p14:creationId xmlns:p14="http://schemas.microsoft.com/office/powerpoint/2010/main" val="157258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6" name="文本框 5">
            <a:extLst>
              <a:ext uri="{FF2B5EF4-FFF2-40B4-BE49-F238E27FC236}">
                <a16:creationId xmlns:a16="http://schemas.microsoft.com/office/drawing/2014/main" id="{9C13F78F-8D89-4910-BC9D-AE462735283D}"/>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8" name="文本框 7">
            <a:extLst>
              <a:ext uri="{FF2B5EF4-FFF2-40B4-BE49-F238E27FC236}">
                <a16:creationId xmlns:a16="http://schemas.microsoft.com/office/drawing/2014/main" id="{12D12D9D-6B7C-40CC-BCC9-48E296CA8723}"/>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．交换机的端口类型</a:t>
            </a:r>
            <a:endParaRPr lang="zh-CN" altLang="zh-CN" b="1" kern="100" spc="10" dirty="0">
              <a:latin typeface="方正宋一简体"/>
            </a:endParaRPr>
          </a:p>
        </p:txBody>
      </p:sp>
      <p:sp>
        <p:nvSpPr>
          <p:cNvPr id="30" name="文本框 29">
            <a:extLst>
              <a:ext uri="{FF2B5EF4-FFF2-40B4-BE49-F238E27FC236}">
                <a16:creationId xmlns:a16="http://schemas.microsoft.com/office/drawing/2014/main" id="{A6617764-6F33-4C84-8C57-258E95BCBC7D}"/>
              </a:ext>
            </a:extLst>
          </p:cNvPr>
          <p:cNvSpPr txBox="1"/>
          <p:nvPr/>
        </p:nvSpPr>
        <p:spPr>
          <a:xfrm>
            <a:off x="1509713" y="2705519"/>
            <a:ext cx="7072312" cy="2944076"/>
          </a:xfrm>
          <a:prstGeom prst="rect">
            <a:avLst/>
          </a:prstGeom>
          <a:noFill/>
        </p:spPr>
        <p:txBody>
          <a:bodyPr wrap="square">
            <a:spAutoFit/>
          </a:bodyPr>
          <a:lstStyle/>
          <a:p>
            <a:pPr indent="259080" algn="just">
              <a:lnSpc>
                <a:spcPct val="150000"/>
              </a:lnSpc>
            </a:pPr>
            <a:r>
              <a:rPr lang="zh-CN" altLang="zh-CN" sz="2000" kern="100" spc="10" dirty="0">
                <a:effectLst/>
                <a:latin typeface="+mn-ea"/>
              </a:rPr>
              <a:t>（</a:t>
            </a:r>
            <a:r>
              <a:rPr lang="en-US" altLang="zh-CN" sz="2000" kern="100" spc="10" dirty="0">
                <a:effectLst/>
                <a:latin typeface="+mn-ea"/>
              </a:rPr>
              <a:t>1</a:t>
            </a:r>
            <a:r>
              <a:rPr lang="zh-CN" altLang="zh-CN" sz="2000" kern="100" spc="10" dirty="0">
                <a:effectLst/>
                <a:latin typeface="+mn-ea"/>
              </a:rPr>
              <a:t>）</a:t>
            </a:r>
            <a:r>
              <a:rPr lang="en-US" altLang="zh-CN" sz="2000" kern="100" spc="10" dirty="0">
                <a:effectLst/>
                <a:latin typeface="+mn-ea"/>
              </a:rPr>
              <a:t>Access</a:t>
            </a:r>
            <a:r>
              <a:rPr lang="zh-CN" altLang="zh-CN" sz="2000" kern="100" spc="10" dirty="0">
                <a:effectLst/>
                <a:latin typeface="+mn-ea"/>
              </a:rPr>
              <a:t>端口</a:t>
            </a:r>
            <a:endParaRPr lang="zh-CN" altLang="zh-CN" sz="2400" kern="100" dirty="0">
              <a:effectLst/>
              <a:latin typeface="+mn-ea"/>
            </a:endParaRPr>
          </a:p>
          <a:p>
            <a:pPr indent="259080" algn="just">
              <a:lnSpc>
                <a:spcPct val="150000"/>
              </a:lnSpc>
              <a:spcAft>
                <a:spcPts val="1200"/>
              </a:spcAft>
            </a:pPr>
            <a:r>
              <a:rPr lang="en-US" altLang="zh-CN" sz="2000" kern="100" spc="10" dirty="0">
                <a:effectLst/>
                <a:latin typeface="+mn-ea"/>
              </a:rPr>
              <a:t>  Access</a:t>
            </a:r>
            <a:r>
              <a:rPr lang="zh-CN" altLang="zh-CN" sz="2000" kern="100" spc="10" dirty="0">
                <a:effectLst/>
                <a:latin typeface="+mn-ea"/>
              </a:rPr>
              <a:t>端口发出的以太网数据帧中不带有</a:t>
            </a:r>
            <a:r>
              <a:rPr lang="en-US" altLang="zh-CN" sz="2000" kern="100" spc="10" dirty="0">
                <a:effectLst/>
                <a:latin typeface="+mn-ea"/>
              </a:rPr>
              <a:t>VLAN</a:t>
            </a:r>
            <a:r>
              <a:rPr lang="zh-CN" altLang="zh-CN" sz="2000" kern="100" spc="10" dirty="0">
                <a:effectLst/>
                <a:latin typeface="+mn-ea"/>
              </a:rPr>
              <a:t>标记，其特点是：只允许符合</a:t>
            </a:r>
            <a:r>
              <a:rPr lang="en-US" altLang="zh-CN" sz="2000" kern="100" spc="10" dirty="0">
                <a:effectLst/>
                <a:latin typeface="+mn-ea"/>
              </a:rPr>
              <a:t>PVID</a:t>
            </a:r>
            <a:r>
              <a:rPr lang="zh-CN" altLang="zh-CN" sz="2000" kern="100" spc="10" dirty="0">
                <a:effectLst/>
                <a:latin typeface="+mn-ea"/>
              </a:rPr>
              <a:t>（或者</a:t>
            </a:r>
            <a:r>
              <a:rPr lang="en-US" altLang="zh-CN" sz="2000" kern="100" spc="10" dirty="0">
                <a:effectLst/>
                <a:latin typeface="+mn-ea"/>
              </a:rPr>
              <a:t>VID</a:t>
            </a:r>
            <a:r>
              <a:rPr lang="zh-CN" altLang="zh-CN" sz="2000" kern="100" spc="10" dirty="0">
                <a:effectLst/>
                <a:latin typeface="+mn-ea"/>
              </a:rPr>
              <a:t>）的流量通过。</a:t>
            </a:r>
            <a:endParaRPr lang="zh-CN" altLang="zh-CN" sz="2400" kern="100" dirty="0">
              <a:effectLst/>
              <a:latin typeface="+mn-ea"/>
            </a:endParaRPr>
          </a:p>
          <a:p>
            <a:pPr indent="259080" algn="just">
              <a:lnSpc>
                <a:spcPct val="150000"/>
              </a:lnSpc>
            </a:pPr>
            <a:r>
              <a:rPr lang="en-US" altLang="zh-CN" sz="2000" kern="100" spc="10" dirty="0">
                <a:effectLst/>
                <a:latin typeface="+mn-ea"/>
              </a:rPr>
              <a:t>  </a:t>
            </a:r>
            <a:r>
              <a:rPr lang="zh-CN" altLang="zh-CN" sz="2000" kern="100" spc="10" dirty="0">
                <a:effectLst/>
                <a:latin typeface="+mn-ea"/>
              </a:rPr>
              <a:t>当它收到一个帧的时候，如果这个帧没有</a:t>
            </a:r>
            <a:r>
              <a:rPr lang="en-US" altLang="zh-CN" sz="2000" kern="100" spc="10" dirty="0">
                <a:effectLst/>
                <a:latin typeface="+mn-ea"/>
              </a:rPr>
              <a:t>Tag</a:t>
            </a:r>
            <a:r>
              <a:rPr lang="zh-CN" altLang="zh-CN" sz="2000" kern="100" spc="10" dirty="0">
                <a:effectLst/>
                <a:latin typeface="+mn-ea"/>
              </a:rPr>
              <a:t>标记，它就用自己的</a:t>
            </a:r>
            <a:r>
              <a:rPr lang="en-US" altLang="zh-CN" sz="2000" kern="100" spc="10" dirty="0">
                <a:effectLst/>
                <a:latin typeface="+mn-ea"/>
              </a:rPr>
              <a:t>PVID</a:t>
            </a:r>
            <a:r>
              <a:rPr lang="zh-CN" altLang="zh-CN" sz="2000" kern="100" spc="10" dirty="0">
                <a:effectLst/>
                <a:latin typeface="+mn-ea"/>
              </a:rPr>
              <a:t>给他打上标记；如果这个帧的</a:t>
            </a:r>
            <a:r>
              <a:rPr lang="en-US" altLang="zh-CN" sz="2000" kern="100" spc="10" dirty="0">
                <a:effectLst/>
                <a:latin typeface="+mn-ea"/>
              </a:rPr>
              <a:t>VID=PVID</a:t>
            </a:r>
            <a:r>
              <a:rPr lang="zh-CN" altLang="zh-CN" sz="2000" kern="100" spc="10" dirty="0">
                <a:effectLst/>
                <a:latin typeface="+mn-ea"/>
              </a:rPr>
              <a:t>就去掉标记以保证传送给终端设备的帧没有被变动过</a:t>
            </a:r>
            <a:endParaRPr lang="zh-CN" altLang="zh-CN" sz="2400" kern="100" dirty="0">
              <a:effectLst/>
              <a:latin typeface="+mn-ea"/>
            </a:endParaRPr>
          </a:p>
        </p:txBody>
      </p:sp>
    </p:spTree>
    <p:extLst>
      <p:ext uri="{BB962C8B-B14F-4D97-AF65-F5344CB8AC3E}">
        <p14:creationId xmlns:p14="http://schemas.microsoft.com/office/powerpoint/2010/main" val="315367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6" name="文本框 5">
            <a:extLst>
              <a:ext uri="{FF2B5EF4-FFF2-40B4-BE49-F238E27FC236}">
                <a16:creationId xmlns:a16="http://schemas.microsoft.com/office/drawing/2014/main" id="{9C13F78F-8D89-4910-BC9D-AE462735283D}"/>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8" name="文本框 7">
            <a:extLst>
              <a:ext uri="{FF2B5EF4-FFF2-40B4-BE49-F238E27FC236}">
                <a16:creationId xmlns:a16="http://schemas.microsoft.com/office/drawing/2014/main" id="{12D12D9D-6B7C-40CC-BCC9-48E296CA8723}"/>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．交换机的端口类型</a:t>
            </a:r>
            <a:endParaRPr lang="zh-CN" altLang="zh-CN" b="1" kern="100" spc="10" dirty="0">
              <a:latin typeface="方正宋一简体"/>
            </a:endParaRPr>
          </a:p>
        </p:txBody>
      </p:sp>
      <p:sp>
        <p:nvSpPr>
          <p:cNvPr id="30" name="文本框 29">
            <a:extLst>
              <a:ext uri="{FF2B5EF4-FFF2-40B4-BE49-F238E27FC236}">
                <a16:creationId xmlns:a16="http://schemas.microsoft.com/office/drawing/2014/main" id="{A6617764-6F33-4C84-8C57-258E95BCBC7D}"/>
              </a:ext>
            </a:extLst>
          </p:cNvPr>
          <p:cNvSpPr txBox="1"/>
          <p:nvPr/>
        </p:nvSpPr>
        <p:spPr>
          <a:xfrm>
            <a:off x="1162050" y="2465440"/>
            <a:ext cx="9372599" cy="3813032"/>
          </a:xfrm>
          <a:prstGeom prst="rect">
            <a:avLst/>
          </a:prstGeom>
          <a:noFill/>
        </p:spPr>
        <p:txBody>
          <a:bodyPr wrap="square">
            <a:spAutoFit/>
          </a:bodyPr>
          <a:lstStyle/>
          <a:p>
            <a:pPr indent="259080" algn="just">
              <a:lnSpc>
                <a:spcPct val="150000"/>
              </a:lnSpc>
            </a:pPr>
            <a:r>
              <a:rPr lang="zh-CN" altLang="en-US" sz="2000" kern="100" spc="10" dirty="0">
                <a:effectLst/>
                <a:latin typeface="+mn-ea"/>
              </a:rPr>
              <a:t>（</a:t>
            </a:r>
            <a:r>
              <a:rPr lang="en-US" altLang="zh-CN" sz="2000" kern="100" spc="10" dirty="0">
                <a:effectLst/>
                <a:latin typeface="+mn-ea"/>
              </a:rPr>
              <a:t>2</a:t>
            </a:r>
            <a:r>
              <a:rPr lang="zh-CN" altLang="en-US" sz="2000" kern="100" spc="10" dirty="0">
                <a:effectLst/>
                <a:latin typeface="+mn-ea"/>
              </a:rPr>
              <a:t>）</a:t>
            </a:r>
            <a:r>
              <a:rPr lang="en-US" altLang="zh-CN" sz="2000" kern="100" spc="10" dirty="0">
                <a:effectLst/>
                <a:latin typeface="+mn-ea"/>
              </a:rPr>
              <a:t>Trunk</a:t>
            </a:r>
            <a:r>
              <a:rPr lang="zh-CN" altLang="en-US" sz="2000" kern="100" spc="10" dirty="0">
                <a:effectLst/>
                <a:latin typeface="+mn-ea"/>
              </a:rPr>
              <a:t>端口</a:t>
            </a:r>
            <a:endParaRPr lang="en-US" altLang="zh-CN" sz="2000" kern="100" spc="10" dirty="0">
              <a:effectLst/>
              <a:latin typeface="+mn-ea"/>
            </a:endParaRPr>
          </a:p>
          <a:p>
            <a:pPr indent="259080" algn="just">
              <a:lnSpc>
                <a:spcPct val="150000"/>
              </a:lnSpc>
            </a:pPr>
            <a:r>
              <a:rPr lang="zh-CN" altLang="en-US" kern="100" spc="10" dirty="0">
                <a:effectLst/>
                <a:latin typeface="+mn-ea"/>
              </a:rPr>
              <a:t>  ①当收到一个没有</a:t>
            </a:r>
            <a:r>
              <a:rPr lang="en-US" altLang="zh-CN" kern="100" spc="10" dirty="0">
                <a:effectLst/>
                <a:latin typeface="+mn-ea"/>
              </a:rPr>
              <a:t>VID</a:t>
            </a:r>
            <a:r>
              <a:rPr lang="zh-CN" altLang="en-US" kern="100" spc="10" dirty="0">
                <a:effectLst/>
                <a:latin typeface="+mn-ea"/>
              </a:rPr>
              <a:t>标记的帧的时候，它就用自己的</a:t>
            </a:r>
            <a:r>
              <a:rPr lang="en-US" altLang="zh-CN" kern="100" spc="10" dirty="0">
                <a:effectLst/>
                <a:latin typeface="+mn-ea"/>
              </a:rPr>
              <a:t>PVID</a:t>
            </a:r>
            <a:r>
              <a:rPr lang="zh-CN" altLang="en-US" kern="100" spc="10" dirty="0">
                <a:effectLst/>
                <a:latin typeface="+mn-ea"/>
              </a:rPr>
              <a:t>给他打上标记。之后查询允许通过的</a:t>
            </a:r>
            <a:r>
              <a:rPr lang="en-US" altLang="zh-CN" kern="100" spc="10" dirty="0">
                <a:effectLst/>
                <a:latin typeface="+mn-ea"/>
              </a:rPr>
              <a:t>VLAN ID</a:t>
            </a:r>
            <a:r>
              <a:rPr lang="zh-CN" altLang="en-US" kern="100" spc="10" dirty="0">
                <a:effectLst/>
                <a:latin typeface="+mn-ea"/>
              </a:rPr>
              <a:t>的列表，允许通过则接收，否则丢弃。</a:t>
            </a:r>
          </a:p>
          <a:p>
            <a:pPr indent="259080" algn="just">
              <a:lnSpc>
                <a:spcPct val="150000"/>
              </a:lnSpc>
            </a:pPr>
            <a:r>
              <a:rPr lang="zh-CN" altLang="en-US" kern="100" spc="10" dirty="0">
                <a:effectLst/>
                <a:latin typeface="+mn-ea"/>
              </a:rPr>
              <a:t>  ②当它收到一个有</a:t>
            </a:r>
            <a:r>
              <a:rPr lang="en-US" altLang="zh-CN" kern="100" spc="10" dirty="0">
                <a:effectLst/>
                <a:latin typeface="+mn-ea"/>
              </a:rPr>
              <a:t>VID</a:t>
            </a:r>
            <a:r>
              <a:rPr lang="zh-CN" altLang="en-US" kern="100" spc="10" dirty="0">
                <a:effectLst/>
                <a:latin typeface="+mn-ea"/>
              </a:rPr>
              <a:t>标记的帧的时候，查询允许通过的</a:t>
            </a:r>
            <a:r>
              <a:rPr lang="en-US" altLang="zh-CN" kern="100" spc="10" dirty="0">
                <a:effectLst/>
                <a:latin typeface="+mn-ea"/>
              </a:rPr>
              <a:t>VLAN ID</a:t>
            </a:r>
            <a:r>
              <a:rPr lang="zh-CN" altLang="en-US" kern="100" spc="10" dirty="0">
                <a:effectLst/>
                <a:latin typeface="+mn-ea"/>
              </a:rPr>
              <a:t>的列表，允许通过则接收，否则丢弃。</a:t>
            </a:r>
          </a:p>
          <a:p>
            <a:pPr indent="259080" algn="just">
              <a:lnSpc>
                <a:spcPct val="150000"/>
              </a:lnSpc>
            </a:pPr>
            <a:r>
              <a:rPr lang="zh-CN" altLang="en-US" kern="100" spc="10" dirty="0">
                <a:effectLst/>
                <a:latin typeface="+mn-ea"/>
              </a:rPr>
              <a:t>  ③当它发送一个与自己</a:t>
            </a:r>
            <a:r>
              <a:rPr lang="en-US" altLang="zh-CN" kern="100" spc="10" dirty="0">
                <a:effectLst/>
                <a:latin typeface="+mn-ea"/>
              </a:rPr>
              <a:t>PVID</a:t>
            </a:r>
            <a:r>
              <a:rPr lang="zh-CN" altLang="en-US" kern="100" spc="10" dirty="0">
                <a:effectLst/>
                <a:latin typeface="+mn-ea"/>
              </a:rPr>
              <a:t>相等且在允许通过的</a:t>
            </a:r>
            <a:r>
              <a:rPr lang="en-US" altLang="zh-CN" kern="100" spc="10" dirty="0">
                <a:effectLst/>
                <a:latin typeface="+mn-ea"/>
              </a:rPr>
              <a:t>VLAN ID</a:t>
            </a:r>
            <a:r>
              <a:rPr lang="zh-CN" altLang="en-US" kern="100" spc="10" dirty="0">
                <a:effectLst/>
                <a:latin typeface="+mn-ea"/>
              </a:rPr>
              <a:t>的列表中的帧的时候，会将帧中的</a:t>
            </a:r>
            <a:r>
              <a:rPr lang="en-US" altLang="zh-CN" kern="100" spc="10" dirty="0">
                <a:effectLst/>
                <a:latin typeface="+mn-ea"/>
              </a:rPr>
              <a:t>Tag</a:t>
            </a:r>
            <a:r>
              <a:rPr lang="zh-CN" altLang="en-US" kern="100" spc="10" dirty="0">
                <a:effectLst/>
                <a:latin typeface="+mn-ea"/>
              </a:rPr>
              <a:t>去掉，发送报文。</a:t>
            </a:r>
          </a:p>
          <a:p>
            <a:pPr indent="259080" algn="just">
              <a:lnSpc>
                <a:spcPct val="150000"/>
              </a:lnSpc>
            </a:pPr>
            <a:r>
              <a:rPr lang="zh-CN" altLang="en-US" kern="100" spc="10" dirty="0">
                <a:effectLst/>
                <a:latin typeface="+mn-ea"/>
              </a:rPr>
              <a:t>  ④当它发送一个与自己</a:t>
            </a:r>
            <a:r>
              <a:rPr lang="en-US" altLang="zh-CN" kern="100" spc="10" dirty="0">
                <a:effectLst/>
                <a:latin typeface="+mn-ea"/>
              </a:rPr>
              <a:t>PVID</a:t>
            </a:r>
            <a:r>
              <a:rPr lang="zh-CN" altLang="en-US" kern="100" spc="10" dirty="0">
                <a:effectLst/>
                <a:latin typeface="+mn-ea"/>
              </a:rPr>
              <a:t>不相等且在允许通过的</a:t>
            </a:r>
            <a:r>
              <a:rPr lang="en-US" altLang="zh-CN" kern="100" spc="10" dirty="0">
                <a:effectLst/>
                <a:latin typeface="+mn-ea"/>
              </a:rPr>
              <a:t>VLAN ID</a:t>
            </a:r>
            <a:r>
              <a:rPr lang="zh-CN" altLang="en-US" kern="100" spc="10" dirty="0">
                <a:effectLst/>
                <a:latin typeface="+mn-ea"/>
              </a:rPr>
              <a:t>的列表中的帧的时候，会将帧中的</a:t>
            </a:r>
            <a:r>
              <a:rPr lang="en-US" altLang="zh-CN" kern="100" spc="10" dirty="0">
                <a:effectLst/>
                <a:latin typeface="+mn-ea"/>
              </a:rPr>
              <a:t>Tag</a:t>
            </a:r>
            <a:r>
              <a:rPr lang="zh-CN" altLang="en-US" kern="100" spc="10" dirty="0">
                <a:effectLst/>
                <a:latin typeface="+mn-ea"/>
              </a:rPr>
              <a:t>保持不变，发送报文。</a:t>
            </a:r>
          </a:p>
        </p:txBody>
      </p:sp>
    </p:spTree>
    <p:extLst>
      <p:ext uri="{BB962C8B-B14F-4D97-AF65-F5344CB8AC3E}">
        <p14:creationId xmlns:p14="http://schemas.microsoft.com/office/powerpoint/2010/main" val="3702867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6" name="文本框 5">
            <a:extLst>
              <a:ext uri="{FF2B5EF4-FFF2-40B4-BE49-F238E27FC236}">
                <a16:creationId xmlns:a16="http://schemas.microsoft.com/office/drawing/2014/main" id="{9C13F78F-8D89-4910-BC9D-AE462735283D}"/>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8" name="文本框 7">
            <a:extLst>
              <a:ext uri="{FF2B5EF4-FFF2-40B4-BE49-F238E27FC236}">
                <a16:creationId xmlns:a16="http://schemas.microsoft.com/office/drawing/2014/main" id="{12D12D9D-6B7C-40CC-BCC9-48E296CA8723}"/>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．交换机的端口类型</a:t>
            </a:r>
            <a:endParaRPr lang="zh-CN" altLang="zh-CN" b="1" kern="100" spc="10" dirty="0">
              <a:latin typeface="方正宋一简体"/>
            </a:endParaRPr>
          </a:p>
        </p:txBody>
      </p:sp>
      <p:sp>
        <p:nvSpPr>
          <p:cNvPr id="30" name="文本框 29">
            <a:extLst>
              <a:ext uri="{FF2B5EF4-FFF2-40B4-BE49-F238E27FC236}">
                <a16:creationId xmlns:a16="http://schemas.microsoft.com/office/drawing/2014/main" id="{A6617764-6F33-4C84-8C57-258E95BCBC7D}"/>
              </a:ext>
            </a:extLst>
          </p:cNvPr>
          <p:cNvSpPr txBox="1"/>
          <p:nvPr/>
        </p:nvSpPr>
        <p:spPr>
          <a:xfrm>
            <a:off x="1338262" y="2531845"/>
            <a:ext cx="8567737" cy="4237699"/>
          </a:xfrm>
          <a:prstGeom prst="rect">
            <a:avLst/>
          </a:prstGeom>
          <a:noFill/>
        </p:spPr>
        <p:txBody>
          <a:bodyPr wrap="square">
            <a:spAutoFit/>
          </a:bodyPr>
          <a:lstStyle/>
          <a:p>
            <a:pPr indent="259080" algn="just">
              <a:lnSpc>
                <a:spcPct val="150000"/>
              </a:lnSpc>
            </a:pPr>
            <a:r>
              <a:rPr lang="zh-CN" altLang="en-US" sz="2000" kern="100" spc="10" dirty="0">
                <a:effectLst/>
                <a:latin typeface="+mn-ea"/>
              </a:rPr>
              <a:t>（</a:t>
            </a:r>
            <a:r>
              <a:rPr lang="en-US" altLang="zh-CN" sz="2000" kern="100" spc="10" dirty="0">
                <a:effectLst/>
                <a:latin typeface="+mn-ea"/>
              </a:rPr>
              <a:t>3</a:t>
            </a:r>
            <a:r>
              <a:rPr lang="zh-CN" altLang="en-US" sz="2000" kern="100" spc="10" dirty="0">
                <a:effectLst/>
                <a:latin typeface="+mn-ea"/>
              </a:rPr>
              <a:t>）</a:t>
            </a:r>
            <a:r>
              <a:rPr lang="en-US" altLang="zh-CN" sz="2000" kern="100" spc="10" dirty="0">
                <a:effectLst/>
                <a:latin typeface="+mn-ea"/>
              </a:rPr>
              <a:t>Hybrid</a:t>
            </a:r>
            <a:r>
              <a:rPr lang="zh-CN" altLang="en-US" sz="2000" kern="100" spc="10" dirty="0">
                <a:effectLst/>
                <a:latin typeface="+mn-ea"/>
              </a:rPr>
              <a:t>端口</a:t>
            </a:r>
            <a:endParaRPr lang="en-US" altLang="zh-CN" sz="2000" kern="100" spc="10" dirty="0">
              <a:effectLst/>
              <a:latin typeface="+mn-ea"/>
            </a:endParaRPr>
          </a:p>
          <a:p>
            <a:pPr indent="259080" algn="just">
              <a:lnSpc>
                <a:spcPct val="150000"/>
              </a:lnSpc>
            </a:pPr>
            <a:r>
              <a:rPr lang="en-US" altLang="zh-CN" sz="2000" kern="100" spc="10" dirty="0">
                <a:effectLst/>
                <a:latin typeface="+mn-ea"/>
              </a:rPr>
              <a:t>  Access</a:t>
            </a:r>
            <a:r>
              <a:rPr lang="zh-CN" altLang="en-US" sz="2000" kern="100" spc="10" dirty="0">
                <a:effectLst/>
                <a:latin typeface="+mn-ea"/>
              </a:rPr>
              <a:t>端口一般发送的都是没有</a:t>
            </a:r>
            <a:r>
              <a:rPr lang="en-US" altLang="zh-CN" sz="2000" kern="100" spc="10" dirty="0">
                <a:effectLst/>
                <a:latin typeface="+mn-ea"/>
              </a:rPr>
              <a:t>Tag</a:t>
            </a:r>
            <a:r>
              <a:rPr lang="zh-CN" altLang="en-US" sz="2000" kern="100" spc="10" dirty="0">
                <a:effectLst/>
                <a:latin typeface="+mn-ea"/>
              </a:rPr>
              <a:t>的数据帧，而</a:t>
            </a:r>
            <a:r>
              <a:rPr lang="en-US" altLang="zh-CN" sz="2000" kern="100" spc="10" dirty="0">
                <a:effectLst/>
                <a:latin typeface="+mn-ea"/>
              </a:rPr>
              <a:t>Trunk</a:t>
            </a:r>
            <a:r>
              <a:rPr lang="zh-CN" altLang="en-US" sz="2000" kern="100" spc="10" dirty="0">
                <a:effectLst/>
                <a:latin typeface="+mn-ea"/>
              </a:rPr>
              <a:t>一般发送的都是带有</a:t>
            </a:r>
            <a:r>
              <a:rPr lang="en-US" altLang="zh-CN" sz="2000" kern="100" spc="10" dirty="0">
                <a:effectLst/>
                <a:latin typeface="+mn-ea"/>
              </a:rPr>
              <a:t>Tag</a:t>
            </a:r>
            <a:r>
              <a:rPr lang="zh-CN" altLang="en-US" sz="2000" kern="100" spc="10" dirty="0">
                <a:effectLst/>
                <a:latin typeface="+mn-ea"/>
              </a:rPr>
              <a:t>的数据帧。而</a:t>
            </a:r>
            <a:r>
              <a:rPr lang="en-US" altLang="zh-CN" sz="2000" kern="100" spc="10" dirty="0">
                <a:effectLst/>
                <a:latin typeface="+mn-ea"/>
              </a:rPr>
              <a:t>Hybrid</a:t>
            </a:r>
            <a:r>
              <a:rPr lang="zh-CN" altLang="en-US" sz="2000" kern="100" spc="10" dirty="0">
                <a:effectLst/>
                <a:latin typeface="+mn-ea"/>
              </a:rPr>
              <a:t>拥有</a:t>
            </a:r>
            <a:r>
              <a:rPr lang="en-US" altLang="zh-CN" sz="2000" kern="100" spc="10" dirty="0">
                <a:effectLst/>
                <a:latin typeface="+mn-ea"/>
              </a:rPr>
              <a:t>Access</a:t>
            </a:r>
            <a:r>
              <a:rPr lang="zh-CN" altLang="en-US" sz="2000" kern="100" spc="10" dirty="0">
                <a:effectLst/>
                <a:latin typeface="+mn-ea"/>
              </a:rPr>
              <a:t>端口与</a:t>
            </a:r>
            <a:r>
              <a:rPr lang="en-US" altLang="zh-CN" sz="2000" kern="100" spc="10" dirty="0">
                <a:effectLst/>
                <a:latin typeface="+mn-ea"/>
              </a:rPr>
              <a:t>Trunk</a:t>
            </a:r>
            <a:r>
              <a:rPr lang="zh-CN" altLang="en-US" sz="2000" kern="100" spc="10" dirty="0">
                <a:effectLst/>
                <a:latin typeface="+mn-ea"/>
              </a:rPr>
              <a:t>端口两者的属性。</a:t>
            </a:r>
            <a:endParaRPr lang="en-US" altLang="zh-CN" sz="2000" kern="100" spc="10" dirty="0">
              <a:effectLst/>
              <a:latin typeface="+mn-ea"/>
            </a:endParaRPr>
          </a:p>
          <a:p>
            <a:pPr indent="259080" algn="just">
              <a:lnSpc>
                <a:spcPct val="150000"/>
              </a:lnSpc>
              <a:spcBef>
                <a:spcPts val="600"/>
              </a:spcBef>
            </a:pPr>
            <a:r>
              <a:rPr lang="zh-CN" altLang="en-US" sz="1600" kern="100" dirty="0">
                <a:effectLst/>
                <a:latin typeface="+mn-ea"/>
              </a:rPr>
              <a:t> ①当它收到一个没有</a:t>
            </a:r>
            <a:r>
              <a:rPr lang="en-US" altLang="zh-CN" sz="1600" kern="100" dirty="0">
                <a:effectLst/>
                <a:latin typeface="+mn-ea"/>
              </a:rPr>
              <a:t>VID</a:t>
            </a:r>
            <a:r>
              <a:rPr lang="zh-CN" altLang="en-US" sz="1600" kern="100" dirty="0">
                <a:effectLst/>
                <a:latin typeface="+mn-ea"/>
              </a:rPr>
              <a:t>标记的帧的时候，它就用自己的</a:t>
            </a:r>
            <a:r>
              <a:rPr lang="en-US" altLang="zh-CN" sz="1600" kern="100" dirty="0">
                <a:effectLst/>
                <a:latin typeface="+mn-ea"/>
              </a:rPr>
              <a:t>PVID</a:t>
            </a:r>
            <a:r>
              <a:rPr lang="zh-CN" altLang="en-US" sz="1600" kern="100" dirty="0">
                <a:effectLst/>
                <a:latin typeface="+mn-ea"/>
              </a:rPr>
              <a:t>给他打上标记。之后查询允许通过的</a:t>
            </a:r>
            <a:r>
              <a:rPr lang="en-US" altLang="zh-CN" sz="1600" kern="100" dirty="0">
                <a:effectLst/>
                <a:latin typeface="+mn-ea"/>
              </a:rPr>
              <a:t>VLAN ID</a:t>
            </a:r>
            <a:r>
              <a:rPr lang="zh-CN" altLang="en-US" sz="1600" kern="100" dirty="0">
                <a:effectLst/>
                <a:latin typeface="+mn-ea"/>
              </a:rPr>
              <a:t>的列表，允许通过则接收，否则丢弃。</a:t>
            </a:r>
          </a:p>
          <a:p>
            <a:pPr indent="259080" algn="just">
              <a:lnSpc>
                <a:spcPct val="150000"/>
              </a:lnSpc>
            </a:pPr>
            <a:r>
              <a:rPr lang="zh-CN" altLang="en-US" sz="1600" kern="100" dirty="0">
                <a:effectLst/>
                <a:latin typeface="+mn-ea"/>
              </a:rPr>
              <a:t> ②当它收到一个有</a:t>
            </a:r>
            <a:r>
              <a:rPr lang="en-US" altLang="zh-CN" sz="1600" kern="100" dirty="0">
                <a:effectLst/>
                <a:latin typeface="+mn-ea"/>
              </a:rPr>
              <a:t>VID</a:t>
            </a:r>
            <a:r>
              <a:rPr lang="zh-CN" altLang="en-US" sz="1600" kern="100" dirty="0">
                <a:effectLst/>
                <a:latin typeface="+mn-ea"/>
              </a:rPr>
              <a:t>标记的帧的时候，查询允许通过的</a:t>
            </a:r>
            <a:r>
              <a:rPr lang="en-US" altLang="zh-CN" sz="1600" kern="100" dirty="0">
                <a:effectLst/>
                <a:latin typeface="+mn-ea"/>
              </a:rPr>
              <a:t>VLAN ID</a:t>
            </a:r>
            <a:r>
              <a:rPr lang="zh-CN" altLang="en-US" sz="1600" kern="100" dirty="0">
                <a:effectLst/>
                <a:latin typeface="+mn-ea"/>
              </a:rPr>
              <a:t>的列表，允许通过则接收，否则丢弃。</a:t>
            </a:r>
          </a:p>
          <a:p>
            <a:pPr indent="259080" algn="just">
              <a:lnSpc>
                <a:spcPct val="150000"/>
              </a:lnSpc>
            </a:pPr>
            <a:r>
              <a:rPr lang="zh-CN" altLang="en-US" sz="1600" kern="100" dirty="0">
                <a:effectLst/>
                <a:latin typeface="+mn-ea"/>
              </a:rPr>
              <a:t> ③转发是数据帧可以通过命令配置发送时是否携带</a:t>
            </a:r>
            <a:r>
              <a:rPr lang="en-US" altLang="zh-CN" sz="1600" kern="100" dirty="0">
                <a:effectLst/>
                <a:latin typeface="+mn-ea"/>
              </a:rPr>
              <a:t>Tag</a:t>
            </a:r>
            <a:r>
              <a:rPr lang="zh-CN" altLang="en-US" sz="1600" kern="100" dirty="0">
                <a:effectLst/>
                <a:latin typeface="+mn-ea"/>
              </a:rPr>
              <a:t>，携带</a:t>
            </a:r>
            <a:r>
              <a:rPr lang="en-US" altLang="zh-CN" sz="1600" kern="100" dirty="0">
                <a:effectLst/>
                <a:latin typeface="+mn-ea"/>
              </a:rPr>
              <a:t>Tag</a:t>
            </a:r>
            <a:r>
              <a:rPr lang="zh-CN" altLang="en-US" sz="1600" kern="100" dirty="0">
                <a:effectLst/>
                <a:latin typeface="+mn-ea"/>
              </a:rPr>
              <a:t>则原</a:t>
            </a:r>
            <a:r>
              <a:rPr lang="en-US" altLang="zh-CN" sz="1600" kern="100" dirty="0">
                <a:effectLst/>
                <a:latin typeface="+mn-ea"/>
              </a:rPr>
              <a:t>Tag</a:t>
            </a:r>
            <a:r>
              <a:rPr lang="zh-CN" altLang="en-US" sz="1600" kern="100" dirty="0">
                <a:effectLst/>
                <a:latin typeface="+mn-ea"/>
              </a:rPr>
              <a:t>不变；不携带</a:t>
            </a:r>
            <a:r>
              <a:rPr lang="en-US" altLang="zh-CN" sz="1600" kern="100" dirty="0">
                <a:effectLst/>
                <a:latin typeface="+mn-ea"/>
              </a:rPr>
              <a:t>Tag</a:t>
            </a:r>
            <a:r>
              <a:rPr lang="zh-CN" altLang="en-US" sz="1600" kern="100" dirty="0">
                <a:effectLst/>
                <a:latin typeface="+mn-ea"/>
              </a:rPr>
              <a:t>则将</a:t>
            </a:r>
            <a:r>
              <a:rPr lang="en-US" altLang="zh-CN" sz="1600" kern="100" dirty="0">
                <a:effectLst/>
                <a:latin typeface="+mn-ea"/>
              </a:rPr>
              <a:t>Tag</a:t>
            </a:r>
            <a:r>
              <a:rPr lang="zh-CN" altLang="en-US" sz="1600" kern="100" dirty="0">
                <a:effectLst/>
                <a:latin typeface="+mn-ea"/>
              </a:rPr>
              <a:t>剥离。</a:t>
            </a:r>
          </a:p>
          <a:p>
            <a:pPr indent="259080" algn="just">
              <a:lnSpc>
                <a:spcPct val="150000"/>
              </a:lnSpc>
            </a:pPr>
            <a:endParaRPr lang="zh-CN" altLang="zh-CN" sz="2400" kern="100" dirty="0">
              <a:effectLst/>
              <a:latin typeface="+mn-ea"/>
            </a:endParaRPr>
          </a:p>
        </p:txBody>
      </p:sp>
    </p:spTree>
    <p:extLst>
      <p:ext uri="{BB962C8B-B14F-4D97-AF65-F5344CB8AC3E}">
        <p14:creationId xmlns:p14="http://schemas.microsoft.com/office/powerpoint/2010/main" val="3571672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04CF94AF-6FE2-42F3-B23E-FA6279D7A13D}"/>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21" name="文本框 20">
            <a:extLst>
              <a:ext uri="{FF2B5EF4-FFF2-40B4-BE49-F238E27FC236}">
                <a16:creationId xmlns:a16="http://schemas.microsoft.com/office/drawing/2014/main" id="{F29867AE-404D-4614-8F55-F9D346811D14}"/>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3</a:t>
            </a:r>
            <a:r>
              <a:rPr lang="zh-CN" altLang="en-US" b="1" kern="100" spc="10" dirty="0">
                <a:latin typeface="方正宋一简体"/>
              </a:rPr>
              <a:t>．交换机的特点</a:t>
            </a:r>
            <a:endParaRPr lang="zh-CN" altLang="zh-CN" b="1" kern="100" spc="10" dirty="0">
              <a:latin typeface="方正宋一简体"/>
            </a:endParaRPr>
          </a:p>
        </p:txBody>
      </p:sp>
      <p:grpSp>
        <p:nvGrpSpPr>
          <p:cNvPr id="22" name="组合 21">
            <a:extLst>
              <a:ext uri="{FF2B5EF4-FFF2-40B4-BE49-F238E27FC236}">
                <a16:creationId xmlns:a16="http://schemas.microsoft.com/office/drawing/2014/main" id="{E3B65D62-6D61-4450-9BE9-5D7745A669CD}"/>
              </a:ext>
            </a:extLst>
          </p:cNvPr>
          <p:cNvGrpSpPr/>
          <p:nvPr/>
        </p:nvGrpSpPr>
        <p:grpSpPr>
          <a:xfrm>
            <a:off x="1442948" y="2531845"/>
            <a:ext cx="8710701" cy="3978707"/>
            <a:chOff x="2302510" y="1641475"/>
            <a:chExt cx="7656770" cy="1488660"/>
          </a:xfrm>
        </p:grpSpPr>
        <p:sp>
          <p:nvSpPr>
            <p:cNvPr id="23" name="圆角矩形 5">
              <a:extLst>
                <a:ext uri="{FF2B5EF4-FFF2-40B4-BE49-F238E27FC236}">
                  <a16:creationId xmlns:a16="http://schemas.microsoft.com/office/drawing/2014/main" id="{DADC8629-5B94-4E2B-9E7C-4B08072EF086}"/>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4">
              <a:extLst>
                <a:ext uri="{FF2B5EF4-FFF2-40B4-BE49-F238E27FC236}">
                  <a16:creationId xmlns:a16="http://schemas.microsoft.com/office/drawing/2014/main" id="{F358115A-355D-4842-AC90-042CCF9BF851}"/>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6D7DE8A4-03DB-45BB-8671-E048C440D14B}"/>
                </a:ext>
              </a:extLst>
            </p:cNvPr>
            <p:cNvSpPr txBox="1"/>
            <p:nvPr/>
          </p:nvSpPr>
          <p:spPr>
            <a:xfrm>
              <a:off x="2622197" y="1764649"/>
              <a:ext cx="6977063" cy="1261973"/>
            </a:xfrm>
            <a:prstGeom prst="rect">
              <a:avLst/>
            </a:prstGeom>
            <a:noFill/>
          </p:spPr>
          <p:txBody>
            <a:bodyPr wrap="square" rtlCol="0">
              <a:spAutoFit/>
            </a:bodyPr>
            <a:lstStyle/>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       交换机是一种工作在</a:t>
              </a:r>
              <a:r>
                <a:rPr lang="en-US" altLang="zh-CN" sz="1600" dirty="0">
                  <a:solidFill>
                    <a:schemeClr val="tx1">
                      <a:lumMod val="65000"/>
                      <a:lumOff val="35000"/>
                    </a:schemeClr>
                  </a:solidFill>
                  <a:latin typeface="微软雅黑" panose="020B0503020204020204" charset="-122"/>
                  <a:ea typeface="微软雅黑" panose="020B0503020204020204" charset="-122"/>
                </a:rPr>
                <a:t>OSI</a:t>
              </a:r>
              <a:r>
                <a:rPr lang="zh-CN" altLang="en-US" sz="1600" dirty="0">
                  <a:solidFill>
                    <a:schemeClr val="tx1">
                      <a:lumMod val="65000"/>
                      <a:lumOff val="35000"/>
                    </a:schemeClr>
                  </a:solidFill>
                  <a:latin typeface="微软雅黑" panose="020B0503020204020204" charset="-122"/>
                  <a:ea typeface="微软雅黑" panose="020B0503020204020204" charset="-122"/>
                </a:rPr>
                <a:t>第二层</a:t>
              </a:r>
              <a:r>
                <a:rPr lang="en-US" altLang="zh-CN" sz="1600" dirty="0">
                  <a:solidFill>
                    <a:schemeClr val="tx1">
                      <a:lumMod val="65000"/>
                      <a:lumOff val="35000"/>
                    </a:schemeClr>
                  </a:solidFill>
                  <a:latin typeface="微软雅黑" panose="020B0503020204020204" charset="-122"/>
                  <a:ea typeface="微软雅黑" panose="020B0503020204020204" charset="-122"/>
                </a:rPr>
                <a:t>(</a:t>
              </a:r>
              <a:r>
                <a:rPr lang="zh-CN" altLang="en-US" sz="1600" dirty="0">
                  <a:solidFill>
                    <a:schemeClr val="tx1">
                      <a:lumMod val="65000"/>
                      <a:lumOff val="35000"/>
                    </a:schemeClr>
                  </a:solidFill>
                  <a:latin typeface="微软雅黑" panose="020B0503020204020204" charset="-122"/>
                  <a:ea typeface="微软雅黑" panose="020B0503020204020204" charset="-122"/>
                </a:rPr>
                <a:t>数据链路层</a:t>
              </a:r>
              <a:r>
                <a:rPr lang="en-US" altLang="zh-CN" sz="1600" dirty="0">
                  <a:solidFill>
                    <a:schemeClr val="tx1">
                      <a:lumMod val="65000"/>
                      <a:lumOff val="35000"/>
                    </a:schemeClr>
                  </a:solidFill>
                  <a:latin typeface="微软雅黑" panose="020B0503020204020204" charset="-122"/>
                  <a:ea typeface="微软雅黑" panose="020B0503020204020204" charset="-122"/>
                </a:rPr>
                <a:t>)</a:t>
              </a:r>
              <a:r>
                <a:rPr lang="zh-CN" altLang="en-US" sz="1600" dirty="0">
                  <a:solidFill>
                    <a:schemeClr val="tx1">
                      <a:lumMod val="65000"/>
                      <a:lumOff val="35000"/>
                    </a:schemeClr>
                  </a:solidFill>
                  <a:latin typeface="微软雅黑" panose="020B0503020204020204" charset="-122"/>
                  <a:ea typeface="微软雅黑" panose="020B0503020204020204" charset="-122"/>
                </a:rPr>
                <a:t>上的、基于</a:t>
              </a:r>
              <a:r>
                <a:rPr lang="en-US" altLang="zh-CN" sz="1600" dirty="0">
                  <a:solidFill>
                    <a:schemeClr val="tx1">
                      <a:lumMod val="65000"/>
                      <a:lumOff val="35000"/>
                    </a:schemeClr>
                  </a:solidFill>
                  <a:latin typeface="微软雅黑" panose="020B0503020204020204" charset="-122"/>
                  <a:ea typeface="微软雅黑" panose="020B0503020204020204" charset="-122"/>
                </a:rPr>
                <a:t>MAC (</a:t>
              </a:r>
              <a:r>
                <a:rPr lang="zh-CN" altLang="en-US" sz="1600" dirty="0">
                  <a:solidFill>
                    <a:schemeClr val="tx1">
                      <a:lumMod val="65000"/>
                      <a:lumOff val="35000"/>
                    </a:schemeClr>
                  </a:solidFill>
                  <a:latin typeface="微软雅黑" panose="020B0503020204020204" charset="-122"/>
                  <a:ea typeface="微软雅黑" panose="020B0503020204020204" charset="-122"/>
                </a:rPr>
                <a:t>网卡的介质访问控制地址</a:t>
              </a:r>
              <a:r>
                <a:rPr lang="en-US" altLang="zh-CN" sz="1600" dirty="0">
                  <a:solidFill>
                    <a:schemeClr val="tx1">
                      <a:lumMod val="65000"/>
                      <a:lumOff val="35000"/>
                    </a:schemeClr>
                  </a:solidFill>
                  <a:latin typeface="微软雅黑" panose="020B0503020204020204" charset="-122"/>
                  <a:ea typeface="微软雅黑" panose="020B0503020204020204" charset="-122"/>
                </a:rPr>
                <a:t>)</a:t>
              </a:r>
              <a:r>
                <a:rPr lang="zh-CN" altLang="en-US" sz="1600" dirty="0">
                  <a:solidFill>
                    <a:schemeClr val="tx1">
                      <a:lumMod val="65000"/>
                      <a:lumOff val="35000"/>
                    </a:schemeClr>
                  </a:solidFill>
                  <a:latin typeface="微软雅黑" panose="020B0503020204020204" charset="-122"/>
                  <a:ea typeface="微软雅黑" panose="020B0503020204020204" charset="-122"/>
                </a:rPr>
                <a:t>识别、能完成封装转发数据包功能的网络设备。它通过对信息进行重新生成，并经过内部处理后转发至指定端口，具备自动寻址能力和交换作用。交换机不懂得</a:t>
              </a:r>
              <a:r>
                <a:rPr lang="en-US" altLang="zh-CN" sz="1600" dirty="0">
                  <a:solidFill>
                    <a:schemeClr val="tx1">
                      <a:lumMod val="65000"/>
                      <a:lumOff val="35000"/>
                    </a:schemeClr>
                  </a:solidFill>
                  <a:latin typeface="微软雅黑" panose="020B0503020204020204" charset="-122"/>
                  <a:ea typeface="微软雅黑" panose="020B0503020204020204" charset="-122"/>
                </a:rPr>
                <a:t>IP</a:t>
              </a:r>
              <a:r>
                <a:rPr lang="zh-CN" altLang="en-US" sz="1600" dirty="0">
                  <a:solidFill>
                    <a:schemeClr val="tx1">
                      <a:lumMod val="65000"/>
                      <a:lumOff val="35000"/>
                    </a:schemeClr>
                  </a:solidFill>
                  <a:latin typeface="微软雅黑" panose="020B0503020204020204" charset="-122"/>
                  <a:ea typeface="微软雅黑" panose="020B0503020204020204" charset="-122"/>
                </a:rPr>
                <a:t>地址，但它可以“学习”</a:t>
              </a:r>
              <a:r>
                <a:rPr lang="en-US" altLang="zh-CN" sz="1600" dirty="0">
                  <a:solidFill>
                    <a:schemeClr val="tx1">
                      <a:lumMod val="65000"/>
                      <a:lumOff val="35000"/>
                    </a:schemeClr>
                  </a:solidFill>
                  <a:latin typeface="微软雅黑" panose="020B0503020204020204" charset="-122"/>
                  <a:ea typeface="微软雅黑" panose="020B0503020204020204" charset="-122"/>
                </a:rPr>
                <a:t>MAC</a:t>
              </a:r>
              <a:r>
                <a:rPr lang="zh-CN" altLang="en-US" sz="1600" dirty="0">
                  <a:solidFill>
                    <a:schemeClr val="tx1">
                      <a:lumMod val="65000"/>
                      <a:lumOff val="35000"/>
                    </a:schemeClr>
                  </a:solidFill>
                  <a:latin typeface="微软雅黑" panose="020B0503020204020204" charset="-122"/>
                  <a:ea typeface="微软雅黑" panose="020B0503020204020204" charset="-122"/>
                </a:rPr>
                <a:t>地址，并把其存放在内部地址表中，通过在数据帧的始发者和目标接收者之间建立临时的交换路径，使数据帧直接由源地址到达目的地址。交换机上的所有端口均有独享的信道带宽，以保证每个端口上数据的快速有效传输。由于交换机根据所传递信息包的目的地址，将每一信息包独立地从源端口送至目的端口，而不会向所有端口发送，避免了和其它端口发生冲突，因此，交换机可以同时互不影响的传送这些信息包，并防止传输冲突，提高了网络的实际吞吐量。</a:t>
              </a:r>
            </a:p>
          </p:txBody>
        </p:sp>
      </p:grpSp>
    </p:spTree>
    <p:extLst>
      <p:ext uri="{BB962C8B-B14F-4D97-AF65-F5344CB8AC3E}">
        <p14:creationId xmlns:p14="http://schemas.microsoft.com/office/powerpoint/2010/main" val="2723974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4</a:t>
            </a:r>
            <a:r>
              <a:rPr lang="zh-CN" altLang="en-US" b="1" kern="100" spc="10" dirty="0">
                <a:latin typeface="方正宋一简体"/>
              </a:rPr>
              <a:t>．交换机的分类</a:t>
            </a:r>
            <a:endParaRPr lang="zh-CN" altLang="zh-CN" b="1" kern="100" spc="10" dirty="0">
              <a:latin typeface="方正宋一简体"/>
            </a:endParaRPr>
          </a:p>
        </p:txBody>
      </p:sp>
      <p:sp>
        <p:nvSpPr>
          <p:cNvPr id="8" name="文本框 7">
            <a:extLst>
              <a:ext uri="{FF2B5EF4-FFF2-40B4-BE49-F238E27FC236}">
                <a16:creationId xmlns:a16="http://schemas.microsoft.com/office/drawing/2014/main" id="{5AEDEFBE-5D8B-40E0-B2C3-44B8D3BFA97C}"/>
              </a:ext>
            </a:extLst>
          </p:cNvPr>
          <p:cNvSpPr txBox="1"/>
          <p:nvPr/>
        </p:nvSpPr>
        <p:spPr>
          <a:xfrm>
            <a:off x="1252537" y="2616686"/>
            <a:ext cx="9577387" cy="1754326"/>
          </a:xfrm>
          <a:prstGeom prst="rect">
            <a:avLst/>
          </a:prstGeom>
          <a:noFill/>
        </p:spPr>
        <p:txBody>
          <a:bodyPr wrap="square">
            <a:spAutoFit/>
          </a:bodyPr>
          <a:lstStyle/>
          <a:p>
            <a:r>
              <a:rPr lang="zh-CN" altLang="en-US" dirty="0"/>
              <a:t>         从传输介质和传输速度上看，局域网交换机可以分为以太网交换机、快速以太网交换机、千兆以太网交换机、</a:t>
            </a:r>
            <a:r>
              <a:rPr lang="en-US" altLang="zh-CN" dirty="0"/>
              <a:t>FDDI</a:t>
            </a:r>
            <a:r>
              <a:rPr lang="zh-CN" altLang="en-US" dirty="0"/>
              <a:t>交换机、</a:t>
            </a:r>
            <a:r>
              <a:rPr lang="en-US" altLang="zh-CN" dirty="0"/>
              <a:t>ATM</a:t>
            </a:r>
            <a:r>
              <a:rPr lang="zh-CN" altLang="en-US" dirty="0"/>
              <a:t>交换机和令牌环交换机等多种，这些交换机分别适用于以太网、快速以太网、</a:t>
            </a:r>
            <a:r>
              <a:rPr lang="en-US" altLang="zh-CN" dirty="0"/>
              <a:t>FDDI</a:t>
            </a:r>
            <a:r>
              <a:rPr lang="zh-CN" altLang="en-US" dirty="0"/>
              <a:t>、</a:t>
            </a:r>
            <a:r>
              <a:rPr lang="en-US" altLang="zh-CN" dirty="0"/>
              <a:t>ATM</a:t>
            </a:r>
            <a:r>
              <a:rPr lang="zh-CN" altLang="en-US" dirty="0"/>
              <a:t>和令牌环网等环境。</a:t>
            </a:r>
            <a:endParaRPr lang="en-US" altLang="zh-CN" dirty="0"/>
          </a:p>
          <a:p>
            <a:pPr indent="457200"/>
            <a:endParaRPr lang="en-US" altLang="zh-CN" sz="1800" kern="100" spc="10" dirty="0">
              <a:effectLst/>
              <a:latin typeface="Times New Roman" panose="02020603050405020304" pitchFamily="18" charset="0"/>
              <a:ea typeface="方正宋一简体"/>
            </a:endParaRPr>
          </a:p>
          <a:p>
            <a:pPr indent="457200"/>
            <a:r>
              <a:rPr lang="zh-CN" altLang="zh-CN" sz="1800" kern="100" spc="10" dirty="0">
                <a:effectLst/>
                <a:latin typeface="Times New Roman" panose="02020603050405020304" pitchFamily="18" charset="0"/>
                <a:ea typeface="方正宋一简体"/>
              </a:rPr>
              <a:t>从规模应用上又有企业级交换机、部门级交换机和工作组交换机等，如图所示。</a:t>
            </a:r>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1026" name="图片 18442" descr="https://timgsa.baidu.com/timg?image&amp;quality=80&amp;size=b9999_10000&amp;sec=1582050805851&amp;di=806c6b57b0b9374d7f96c73b91953705&amp;imgtype=0&amp;src=http%3A%2F%2Fimg2.zol.com.cn%2Fproduct%2F31%2F102%2FceRnKFrqszl0k.jpg">
            <a:extLst>
              <a:ext uri="{FF2B5EF4-FFF2-40B4-BE49-F238E27FC236}">
                <a16:creationId xmlns:a16="http://schemas.microsoft.com/office/drawing/2014/main" id="{EC93E146-CD1C-460F-8E5C-5F29F37B50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012" y="4341792"/>
            <a:ext cx="2255838" cy="16922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图片 18443" descr="https://ss0.bdstatic.com/70cFvHSh_Q1YnxGkpoWK1HF6hhy/it/u=219346055,16243297&amp;fm=26&amp;gp=0.jpg">
            <a:extLst>
              <a:ext uri="{FF2B5EF4-FFF2-40B4-BE49-F238E27FC236}">
                <a16:creationId xmlns:a16="http://schemas.microsoft.com/office/drawing/2014/main" id="{51EDD38F-72AD-4901-B704-BC60FAEBC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8024" y="4567216"/>
            <a:ext cx="2644775" cy="13176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DDD118B9-B6B2-4C43-BBC3-773CCFC1989A}"/>
              </a:ext>
            </a:extLst>
          </p:cNvPr>
          <p:cNvSpPr>
            <a:spLocks noChangeArrowheads="1"/>
          </p:cNvSpPr>
          <p:nvPr/>
        </p:nvSpPr>
        <p:spPr bwMode="auto">
          <a:xfrm>
            <a:off x="1878012" y="388459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4" name="文本框 13">
            <a:extLst>
              <a:ext uri="{FF2B5EF4-FFF2-40B4-BE49-F238E27FC236}">
                <a16:creationId xmlns:a16="http://schemas.microsoft.com/office/drawing/2014/main" id="{E11DAC8A-1779-4D4D-B219-CC6D5B019309}"/>
              </a:ext>
            </a:extLst>
          </p:cNvPr>
          <p:cNvSpPr txBox="1"/>
          <p:nvPr/>
        </p:nvSpPr>
        <p:spPr>
          <a:xfrm>
            <a:off x="1507331" y="6081045"/>
            <a:ext cx="7053262" cy="369332"/>
          </a:xfrm>
          <a:prstGeom prst="rect">
            <a:avLst/>
          </a:prstGeom>
          <a:noFill/>
        </p:spPr>
        <p:txBody>
          <a:bodyPr wrap="square">
            <a:spAutoFit/>
          </a:bodyPr>
          <a:lstStyle/>
          <a:p>
            <a:pPr marL="0" marR="0" lvl="0" indent="258763"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方正宋一简体"/>
                <a:cs typeface="Times New Roman" panose="02020603050405020304" pitchFamily="18" charset="0"/>
              </a:rPr>
              <a:t>企业级交换机                         </a:t>
            </a:r>
            <a:r>
              <a:rPr kumimoji="0" lang="en-US" altLang="zh-CN" sz="1800" b="0" i="0" u="none" strike="noStrike" cap="none" normalizeH="0" baseline="0" dirty="0">
                <a:ln>
                  <a:noFill/>
                </a:ln>
                <a:solidFill>
                  <a:schemeClr val="tx1"/>
                </a:solidFill>
                <a:effectLst/>
                <a:latin typeface="Times New Roman" panose="02020603050405020304" pitchFamily="18" charset="0"/>
                <a:ea typeface="方正宋一简体"/>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方正宋一简体"/>
                <a:cs typeface="Times New Roman" panose="02020603050405020304" pitchFamily="18" charset="0"/>
              </a:rPr>
              <a:t>部门级交换机</a:t>
            </a:r>
            <a:endParaRPr kumimoji="0" lang="zh-CN" altLang="en-US" sz="4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9454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4</a:t>
            </a:r>
            <a:r>
              <a:rPr lang="zh-CN" altLang="en-US" b="1" kern="100" spc="10" dirty="0">
                <a:latin typeface="方正宋一简体"/>
              </a:rPr>
              <a:t>．交换机的分类</a:t>
            </a:r>
            <a:endParaRPr lang="zh-CN" altLang="zh-CN" b="1" kern="100" spc="10" dirty="0">
              <a:latin typeface="方正宋一简体"/>
            </a:endParaRPr>
          </a:p>
        </p:txBody>
      </p:sp>
      <p:sp>
        <p:nvSpPr>
          <p:cNvPr id="8" name="文本框 7">
            <a:extLst>
              <a:ext uri="{FF2B5EF4-FFF2-40B4-BE49-F238E27FC236}">
                <a16:creationId xmlns:a16="http://schemas.microsoft.com/office/drawing/2014/main" id="{5AEDEFBE-5D8B-40E0-B2C3-44B8D3BFA97C}"/>
              </a:ext>
            </a:extLst>
          </p:cNvPr>
          <p:cNvSpPr txBox="1"/>
          <p:nvPr/>
        </p:nvSpPr>
        <p:spPr>
          <a:xfrm>
            <a:off x="1252537" y="2616686"/>
            <a:ext cx="9577387" cy="2031325"/>
          </a:xfrm>
          <a:prstGeom prst="rect">
            <a:avLst/>
          </a:prstGeom>
          <a:noFill/>
        </p:spPr>
        <p:txBody>
          <a:bodyPr wrap="square">
            <a:spAutoFit/>
          </a:bodyPr>
          <a:lstStyle/>
          <a:p>
            <a:pPr indent="457200"/>
            <a:r>
              <a:rPr lang="zh-CN" altLang="en-US" dirty="0"/>
              <a:t>根据架构特点，人们还将局域网交换机分为机架式、带扩展槽固定配置式、不带扩展槽固定配置式三种产品。</a:t>
            </a:r>
          </a:p>
          <a:p>
            <a:pPr indent="457200"/>
            <a:r>
              <a:rPr lang="zh-CN" altLang="en-US" dirty="0"/>
              <a:t>按照</a:t>
            </a:r>
            <a:r>
              <a:rPr lang="en-US" altLang="zh-CN" dirty="0"/>
              <a:t>OSI</a:t>
            </a:r>
            <a:r>
              <a:rPr lang="zh-CN" altLang="en-US" dirty="0"/>
              <a:t>的七层网络模型，交换机又可以分为第二层交换机、第三层交换机、第四层交换机等</a:t>
            </a:r>
            <a:r>
              <a:rPr lang="en-US" altLang="zh-CN" dirty="0"/>
              <a:t>,</a:t>
            </a:r>
            <a:r>
              <a:rPr lang="zh-CN" altLang="en-US" dirty="0"/>
              <a:t>一直到第七层交换机。基于</a:t>
            </a:r>
            <a:r>
              <a:rPr lang="en-US" altLang="zh-CN" dirty="0"/>
              <a:t>MAC</a:t>
            </a:r>
            <a:r>
              <a:rPr lang="zh-CN" altLang="en-US" dirty="0"/>
              <a:t>地址工作的第二层交换机最为普遍，用于网络接入层和汇聚层。基于</a:t>
            </a:r>
            <a:r>
              <a:rPr lang="en-US" altLang="zh-CN" dirty="0"/>
              <a:t>IP</a:t>
            </a:r>
            <a:r>
              <a:rPr lang="zh-CN" altLang="en-US" dirty="0"/>
              <a:t>地址和协议进行交换的第三层交换机普遍应用于网络的核心层，也少量应用于汇聚层，如图所示。</a:t>
            </a:r>
          </a:p>
          <a:p>
            <a:pPr indent="457200"/>
            <a:endParaRPr lang="zh-CN" altLang="en-US" dirty="0"/>
          </a:p>
        </p:txBody>
      </p:sp>
      <p:sp>
        <p:nvSpPr>
          <p:cNvPr id="7" name="Rectangle 3">
            <a:extLst>
              <a:ext uri="{FF2B5EF4-FFF2-40B4-BE49-F238E27FC236}">
                <a16:creationId xmlns:a16="http://schemas.microsoft.com/office/drawing/2014/main" id="{DDD118B9-B6B2-4C43-BBC3-773CCFC1989A}"/>
              </a:ext>
            </a:extLst>
          </p:cNvPr>
          <p:cNvSpPr>
            <a:spLocks noChangeArrowheads="1"/>
          </p:cNvSpPr>
          <p:nvPr/>
        </p:nvSpPr>
        <p:spPr bwMode="auto">
          <a:xfrm>
            <a:off x="1878012" y="388459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pic>
        <p:nvPicPr>
          <p:cNvPr id="13" name="图片 12">
            <a:extLst>
              <a:ext uri="{FF2B5EF4-FFF2-40B4-BE49-F238E27FC236}">
                <a16:creationId xmlns:a16="http://schemas.microsoft.com/office/drawing/2014/main" id="{37239000-7D5E-4A04-8B9E-7B74971A3E26}"/>
              </a:ext>
            </a:extLst>
          </p:cNvPr>
          <p:cNvPicPr/>
          <p:nvPr/>
        </p:nvPicPr>
        <p:blipFill>
          <a:blip r:embed="rId2">
            <a:extLst>
              <a:ext uri="{28A0092B-C50C-407E-A947-70E740481C1C}">
                <a14:useLocalDpi xmlns:a14="http://schemas.microsoft.com/office/drawing/2010/main" val="0"/>
              </a:ext>
            </a:extLst>
          </a:blip>
          <a:srcRect t="23491" b="18560"/>
          <a:stretch>
            <a:fillRect/>
          </a:stretch>
        </p:blipFill>
        <p:spPr>
          <a:xfrm>
            <a:off x="2219959" y="4289476"/>
            <a:ext cx="2533015" cy="1113898"/>
          </a:xfrm>
          <a:prstGeom prst="rect">
            <a:avLst/>
          </a:prstGeom>
          <a:noFill/>
          <a:ln>
            <a:noFill/>
          </a:ln>
        </p:spPr>
      </p:pic>
      <p:pic>
        <p:nvPicPr>
          <p:cNvPr id="15" name="图片 14">
            <a:extLst>
              <a:ext uri="{FF2B5EF4-FFF2-40B4-BE49-F238E27FC236}">
                <a16:creationId xmlns:a16="http://schemas.microsoft.com/office/drawing/2014/main" id="{D2C91939-12E6-4BB6-9626-9EFF06E2163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6035277" y="4363298"/>
            <a:ext cx="2683670" cy="1040076"/>
          </a:xfrm>
          <a:prstGeom prst="rect">
            <a:avLst/>
          </a:prstGeom>
          <a:noFill/>
          <a:ln>
            <a:noFill/>
          </a:ln>
        </p:spPr>
      </p:pic>
      <p:sp>
        <p:nvSpPr>
          <p:cNvPr id="16" name="文本框 15">
            <a:extLst>
              <a:ext uri="{FF2B5EF4-FFF2-40B4-BE49-F238E27FC236}">
                <a16:creationId xmlns:a16="http://schemas.microsoft.com/office/drawing/2014/main" id="{1BC793D3-2490-4EBE-8059-6ECA108A17D8}"/>
              </a:ext>
            </a:extLst>
          </p:cNvPr>
          <p:cNvSpPr txBox="1"/>
          <p:nvPr/>
        </p:nvSpPr>
        <p:spPr>
          <a:xfrm>
            <a:off x="1665685" y="5555713"/>
            <a:ext cx="7053262" cy="369332"/>
          </a:xfrm>
          <a:prstGeom prst="rect">
            <a:avLst/>
          </a:prstGeom>
          <a:noFill/>
        </p:spPr>
        <p:txBody>
          <a:bodyPr wrap="square">
            <a:spAutoFit/>
          </a:bodyPr>
          <a:lstStyle/>
          <a:p>
            <a:pPr indent="259080" algn="ctr">
              <a:spcBef>
                <a:spcPts val="600"/>
              </a:spcBef>
              <a:spcAft>
                <a:spcPts val="600"/>
              </a:spcAft>
            </a:pPr>
            <a:r>
              <a:rPr lang="zh-CN" altLang="zh-CN" sz="1800" kern="100" spc="10" dirty="0">
                <a:effectLst/>
                <a:latin typeface="Times New Roman" panose="02020603050405020304" pitchFamily="18" charset="0"/>
                <a:ea typeface="方正宋一简体"/>
              </a:rPr>
              <a:t>二层交换机 </a:t>
            </a:r>
            <a:r>
              <a:rPr lang="en-US" altLang="zh-CN" sz="1800" kern="100" spc="10" dirty="0">
                <a:effectLst/>
                <a:latin typeface="Times New Roman" panose="02020603050405020304" pitchFamily="18" charset="0"/>
                <a:ea typeface="方正宋一简体"/>
              </a:rPr>
              <a:t>                                                </a:t>
            </a:r>
            <a:r>
              <a:rPr lang="zh-CN" altLang="zh-CN" sz="1800" kern="100" spc="10" dirty="0">
                <a:effectLst/>
                <a:latin typeface="Times New Roman" panose="02020603050405020304" pitchFamily="18" charset="0"/>
                <a:ea typeface="方正宋一简体"/>
              </a:rPr>
              <a:t>三层交换机</a:t>
            </a:r>
            <a:endParaRPr lang="zh-CN" altLang="zh-CN" sz="2000"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855538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5</a:t>
            </a:r>
            <a:r>
              <a:rPr lang="zh-CN" altLang="en-US" b="1" kern="100" spc="10" dirty="0">
                <a:latin typeface="方正宋一简体"/>
              </a:rPr>
              <a:t>．交换机的工作原理</a:t>
            </a:r>
            <a:endParaRPr lang="zh-CN" altLang="zh-CN" b="1" kern="100" spc="10" dirty="0">
              <a:latin typeface="方正宋一简体"/>
            </a:endParaRPr>
          </a:p>
        </p:txBody>
      </p:sp>
      <p:sp>
        <p:nvSpPr>
          <p:cNvPr id="7" name="Rectangle 3">
            <a:extLst>
              <a:ext uri="{FF2B5EF4-FFF2-40B4-BE49-F238E27FC236}">
                <a16:creationId xmlns:a16="http://schemas.microsoft.com/office/drawing/2014/main" id="{DDD118B9-B6B2-4C43-BBC3-773CCFC1989A}"/>
              </a:ext>
            </a:extLst>
          </p:cNvPr>
          <p:cNvSpPr>
            <a:spLocks noChangeArrowheads="1"/>
          </p:cNvSpPr>
          <p:nvPr/>
        </p:nvSpPr>
        <p:spPr bwMode="auto">
          <a:xfrm>
            <a:off x="1252538" y="2549075"/>
            <a:ext cx="9043987" cy="2122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nSpc>
                <a:spcPct val="150000"/>
              </a:lnSpc>
            </a:pPr>
            <a:r>
              <a:rPr lang="zh-CN" altLang="zh-CN"/>
              <a:t>（</a:t>
            </a:r>
            <a:r>
              <a:rPr lang="en-US" altLang="zh-CN"/>
              <a:t>1</a:t>
            </a:r>
            <a:r>
              <a:rPr lang="zh-CN" altLang="zh-CN"/>
              <a:t>）当交换机从某个端口收到一个数据包，先读取包头中的源</a:t>
            </a:r>
            <a:r>
              <a:rPr lang="en-US" altLang="zh-CN"/>
              <a:t>MAC</a:t>
            </a:r>
            <a:r>
              <a:rPr lang="zh-CN" altLang="zh-CN"/>
              <a:t>地址，从而建立源端口与源</a:t>
            </a:r>
            <a:r>
              <a:rPr lang="en-US" altLang="zh-CN"/>
              <a:t>MAC</a:t>
            </a:r>
            <a:r>
              <a:rPr lang="zh-CN" altLang="zh-CN"/>
              <a:t>地址的对应关系，并将其添加至地址表。由于交换机能够自动根据收到的以太网帧中的源</a:t>
            </a:r>
            <a:r>
              <a:rPr lang="en-US" altLang="zh-CN"/>
              <a:t>MAC</a:t>
            </a:r>
            <a:r>
              <a:rPr lang="zh-CN" altLang="zh-CN"/>
              <a:t>地址更新地址表的内容，所以，交换机使用的时间越长，学习到的</a:t>
            </a:r>
            <a:r>
              <a:rPr lang="en-US" altLang="zh-CN"/>
              <a:t>MAC</a:t>
            </a:r>
            <a:r>
              <a:rPr lang="zh-CN" altLang="zh-CN"/>
              <a:t>地址就越多，未知的</a:t>
            </a:r>
            <a:r>
              <a:rPr lang="en-US" altLang="zh-CN"/>
              <a:t>MAC</a:t>
            </a:r>
            <a:r>
              <a:rPr lang="zh-CN" altLang="zh-CN"/>
              <a:t>地址就越少，因而广播的包就越少</a:t>
            </a:r>
            <a:r>
              <a:rPr lang="en-US" altLang="zh-CN"/>
              <a:t>( </a:t>
            </a:r>
            <a:r>
              <a:rPr lang="zh-CN" altLang="zh-CN"/>
              <a:t>如果目的</a:t>
            </a:r>
            <a:r>
              <a:rPr lang="en-US" altLang="zh-CN"/>
              <a:t>MAC </a:t>
            </a:r>
            <a:r>
              <a:rPr lang="zh-CN" altLang="zh-CN"/>
              <a:t>地址未知，则将该包作广播包处理</a:t>
            </a:r>
            <a:r>
              <a:rPr lang="en-US" altLang="zh-CN"/>
              <a:t>)</a:t>
            </a:r>
            <a:r>
              <a:rPr lang="zh-CN" altLang="zh-CN"/>
              <a:t>，处理速度就越快。</a:t>
            </a: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4" name="文本框 13">
            <a:extLst>
              <a:ext uri="{FF2B5EF4-FFF2-40B4-BE49-F238E27FC236}">
                <a16:creationId xmlns:a16="http://schemas.microsoft.com/office/drawing/2014/main" id="{73CB0E69-502D-45DD-8B61-43E3C12EB8CA}"/>
              </a:ext>
            </a:extLst>
          </p:cNvPr>
          <p:cNvSpPr txBox="1"/>
          <p:nvPr/>
        </p:nvSpPr>
        <p:spPr>
          <a:xfrm>
            <a:off x="1252538" y="4827180"/>
            <a:ext cx="8901112" cy="369332"/>
          </a:xfrm>
          <a:prstGeom prst="rect">
            <a:avLst/>
          </a:prstGeom>
          <a:noFill/>
        </p:spPr>
        <p:txBody>
          <a:bodyPr wrap="square">
            <a:spAutoFit/>
          </a:bodyPr>
          <a:lstStyle/>
          <a:p>
            <a:pPr indent="457200"/>
            <a:r>
              <a:rPr lang="zh-CN" altLang="en-US" dirty="0"/>
              <a:t>（</a:t>
            </a:r>
            <a:r>
              <a:rPr lang="en-US" altLang="zh-CN" dirty="0"/>
              <a:t>2</a:t>
            </a:r>
            <a:r>
              <a:rPr lang="zh-CN" altLang="en-US" dirty="0"/>
              <a:t>）读取包头中的目的</a:t>
            </a:r>
            <a:r>
              <a:rPr lang="en-US" altLang="zh-CN" dirty="0"/>
              <a:t>MAC</a:t>
            </a:r>
            <a:r>
              <a:rPr lang="zh-CN" altLang="en-US" dirty="0"/>
              <a:t>地址，并在地址表中查找相应的端口。</a:t>
            </a:r>
          </a:p>
        </p:txBody>
      </p:sp>
    </p:spTree>
    <p:extLst>
      <p:ext uri="{BB962C8B-B14F-4D97-AF65-F5344CB8AC3E}">
        <p14:creationId xmlns:p14="http://schemas.microsoft.com/office/powerpoint/2010/main" val="4252314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3.1.2</a:t>
            </a:r>
            <a:r>
              <a:rPr lang="zh-CN" altLang="zh-CN" sz="2000" kern="100" spc="10" dirty="0">
                <a:effectLst/>
                <a:ea typeface="方正大标宋简体"/>
                <a:cs typeface="Arial" panose="020B0604020202020204" pitchFamily="34" charset="0"/>
              </a:rPr>
              <a:t>认识交换机</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5</a:t>
            </a:r>
            <a:r>
              <a:rPr lang="zh-CN" altLang="en-US" b="1" kern="100" spc="10" dirty="0">
                <a:latin typeface="方正宋一简体"/>
              </a:rPr>
              <a:t>．交换机的工作原理</a:t>
            </a:r>
            <a:endParaRPr lang="zh-CN" altLang="zh-CN" b="1" kern="100" spc="10" dirty="0">
              <a:latin typeface="方正宋一简体"/>
            </a:endParaRPr>
          </a:p>
        </p:txBody>
      </p:sp>
      <p:sp>
        <p:nvSpPr>
          <p:cNvPr id="7" name="Rectangle 3">
            <a:extLst>
              <a:ext uri="{FF2B5EF4-FFF2-40B4-BE49-F238E27FC236}">
                <a16:creationId xmlns:a16="http://schemas.microsoft.com/office/drawing/2014/main" id="{DDD118B9-B6B2-4C43-BBC3-773CCFC1989A}"/>
              </a:ext>
            </a:extLst>
          </p:cNvPr>
          <p:cNvSpPr>
            <a:spLocks noChangeArrowheads="1"/>
          </p:cNvSpPr>
          <p:nvPr/>
        </p:nvSpPr>
        <p:spPr bwMode="auto">
          <a:xfrm>
            <a:off x="1176338" y="2600930"/>
            <a:ext cx="9043987" cy="2953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nSpc>
                <a:spcPct val="150000"/>
              </a:lnSpc>
            </a:pPr>
            <a:r>
              <a:rPr lang="zh-CN" altLang="en-US" dirty="0"/>
              <a:t>（</a:t>
            </a:r>
            <a:r>
              <a:rPr lang="en-US" altLang="zh-CN" dirty="0"/>
              <a:t>3</a:t>
            </a:r>
            <a:r>
              <a:rPr lang="zh-CN" altLang="en-US" dirty="0"/>
              <a:t>）如果地址表中存在与该目的</a:t>
            </a:r>
            <a:r>
              <a:rPr lang="en-US" altLang="zh-CN" dirty="0"/>
              <a:t>MAC</a:t>
            </a:r>
            <a:r>
              <a:rPr lang="zh-CN" altLang="en-US" dirty="0"/>
              <a:t>地址对应的端口，把数据包直接复制到这端口上。由于不是将该帧发送到所有端口，从而使那些既非源端口又非目的端口的端口间仍然可以进行相互间的通信，从而提供了更高的传输速率。</a:t>
            </a:r>
          </a:p>
          <a:p>
            <a:pPr indent="457200">
              <a:lnSpc>
                <a:spcPct val="150000"/>
              </a:lnSpc>
            </a:pPr>
            <a:r>
              <a:rPr lang="zh-CN" altLang="en-US" dirty="0"/>
              <a:t>（</a:t>
            </a:r>
            <a:r>
              <a:rPr lang="en-US" altLang="zh-CN" dirty="0"/>
              <a:t>4</a:t>
            </a:r>
            <a:r>
              <a:rPr lang="zh-CN" altLang="en-US" dirty="0"/>
              <a:t>）如果在</a:t>
            </a:r>
            <a:r>
              <a:rPr lang="en-US" altLang="zh-CN" dirty="0"/>
              <a:t>MAC</a:t>
            </a:r>
            <a:r>
              <a:rPr lang="zh-CN" altLang="en-US" dirty="0"/>
              <a:t>地址表中没有找到该</a:t>
            </a:r>
            <a:r>
              <a:rPr lang="en-US" altLang="zh-CN" dirty="0"/>
              <a:t>MAC</a:t>
            </a:r>
            <a:r>
              <a:rPr lang="zh-CN" altLang="en-US" dirty="0"/>
              <a:t>地址，也就是说，该目的</a:t>
            </a:r>
            <a:r>
              <a:rPr lang="en-US" altLang="zh-CN" dirty="0"/>
              <a:t>MAC</a:t>
            </a:r>
            <a:r>
              <a:rPr lang="zh-CN" altLang="en-US" dirty="0"/>
              <a:t>地址是首次出现，则将该帧发送到所有其他端口</a:t>
            </a:r>
            <a:r>
              <a:rPr lang="en-US" altLang="zh-CN" dirty="0"/>
              <a:t>(</a:t>
            </a:r>
            <a:r>
              <a:rPr lang="zh-CN" altLang="en-US" dirty="0"/>
              <a:t>源端口除外</a:t>
            </a:r>
            <a:r>
              <a:rPr lang="en-US" altLang="zh-CN" dirty="0"/>
              <a:t>)</a:t>
            </a:r>
            <a:r>
              <a:rPr lang="zh-CN" altLang="en-US" dirty="0"/>
              <a:t>，相当于该帧是一一个广播帧。拥有该 </a:t>
            </a:r>
            <a:r>
              <a:rPr lang="en-US" altLang="zh-CN" dirty="0"/>
              <a:t>MAC</a:t>
            </a:r>
            <a:r>
              <a:rPr lang="zh-CN" altLang="en-US" dirty="0"/>
              <a:t>地址的网卡在接收到该广播帧后，将立即做出应答，从而使交换机将“端口号</a:t>
            </a:r>
            <a:r>
              <a:rPr lang="en-US" altLang="zh-CN" dirty="0"/>
              <a:t>-MAC </a:t>
            </a:r>
            <a:r>
              <a:rPr lang="zh-CN" altLang="en-US" dirty="0"/>
              <a:t>地址”对照表添加到地址表。</a:t>
            </a: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1" name="文本框 10">
            <a:extLst>
              <a:ext uri="{FF2B5EF4-FFF2-40B4-BE49-F238E27FC236}">
                <a16:creationId xmlns:a16="http://schemas.microsoft.com/office/drawing/2014/main" id="{E5822FAF-4B3D-442D-B9E6-E8BA7305FDD5}"/>
              </a:ext>
            </a:extLst>
          </p:cNvPr>
          <p:cNvSpPr txBox="1"/>
          <p:nvPr/>
        </p:nvSpPr>
        <p:spPr>
          <a:xfrm>
            <a:off x="1252537" y="5669188"/>
            <a:ext cx="8967787" cy="875881"/>
          </a:xfrm>
          <a:prstGeom prst="rect">
            <a:avLst/>
          </a:prstGeom>
          <a:noFill/>
        </p:spPr>
        <p:txBody>
          <a:bodyPr wrap="square">
            <a:spAutoFit/>
          </a:bodyPr>
          <a:lstStyle/>
          <a:p>
            <a:pPr indent="457200">
              <a:lnSpc>
                <a:spcPct val="150000"/>
              </a:lnSpc>
            </a:pPr>
            <a:r>
              <a:rPr lang="zh-CN" altLang="en-US" dirty="0">
                <a:solidFill>
                  <a:srgbClr val="FF0000"/>
                </a:solidFill>
              </a:rPr>
              <a:t>不断重复上述过程，交换机即可实现所有数据的转发，并逐步学习和记忆整个网络中的</a:t>
            </a:r>
            <a:r>
              <a:rPr lang="en-US" altLang="zh-CN" dirty="0">
                <a:solidFill>
                  <a:srgbClr val="FF0000"/>
                </a:solidFill>
              </a:rPr>
              <a:t>MAC</a:t>
            </a:r>
            <a:r>
              <a:rPr lang="zh-CN" altLang="en-US" dirty="0">
                <a:solidFill>
                  <a:srgbClr val="FF0000"/>
                </a:solidFill>
              </a:rPr>
              <a:t>地址，不断丰富和完善自己的</a:t>
            </a:r>
            <a:r>
              <a:rPr lang="en-US" altLang="zh-CN" dirty="0">
                <a:solidFill>
                  <a:srgbClr val="FF0000"/>
                </a:solidFill>
              </a:rPr>
              <a:t>MAC</a:t>
            </a:r>
            <a:r>
              <a:rPr lang="zh-CN" altLang="en-US" dirty="0">
                <a:solidFill>
                  <a:srgbClr val="FF0000"/>
                </a:solidFill>
              </a:rPr>
              <a:t>地址表。</a:t>
            </a:r>
          </a:p>
        </p:txBody>
      </p:sp>
    </p:spTree>
    <p:extLst>
      <p:ext uri="{BB962C8B-B14F-4D97-AF65-F5344CB8AC3E}">
        <p14:creationId xmlns:p14="http://schemas.microsoft.com/office/powerpoint/2010/main" val="3757044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3.1.3</a:t>
            </a:r>
            <a:r>
              <a:rPr lang="zh-CN" altLang="en-US" sz="2000" kern="100" spc="10" dirty="0">
                <a:effectLst/>
                <a:latin typeface="方正大标宋简体"/>
                <a:cs typeface="Arial" panose="020B0604020202020204" pitchFamily="34" charset="0"/>
              </a:rPr>
              <a:t>认识路由器</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1</a:t>
            </a:r>
            <a:r>
              <a:rPr lang="zh-CN" altLang="en-US" b="1" kern="100" spc="10" dirty="0">
                <a:latin typeface="方正宋一简体"/>
              </a:rPr>
              <a:t>．什么是路由器</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grpSp>
        <p:nvGrpSpPr>
          <p:cNvPr id="10" name="组合 9">
            <a:extLst>
              <a:ext uri="{FF2B5EF4-FFF2-40B4-BE49-F238E27FC236}">
                <a16:creationId xmlns:a16="http://schemas.microsoft.com/office/drawing/2014/main" id="{24B54965-F66F-4F34-AED2-676386C9777C}"/>
              </a:ext>
            </a:extLst>
          </p:cNvPr>
          <p:cNvGrpSpPr/>
          <p:nvPr/>
        </p:nvGrpSpPr>
        <p:grpSpPr>
          <a:xfrm>
            <a:off x="1252538" y="2838195"/>
            <a:ext cx="7978224" cy="2255976"/>
            <a:chOff x="2302510" y="1641475"/>
            <a:chExt cx="7656770" cy="1488660"/>
          </a:xfrm>
        </p:grpSpPr>
        <p:sp>
          <p:nvSpPr>
            <p:cNvPr id="11" name="圆角矩形 5">
              <a:extLst>
                <a:ext uri="{FF2B5EF4-FFF2-40B4-BE49-F238E27FC236}">
                  <a16:creationId xmlns:a16="http://schemas.microsoft.com/office/drawing/2014/main" id="{87C58048-A750-4169-BDE5-6A10D65F94A6}"/>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lnSpc>
                  <a:spcPct val="150000"/>
                </a:lnSpc>
              </a:pPr>
              <a:endParaRPr lang="zh-CN" altLang="en-US"/>
            </a:p>
          </p:txBody>
        </p:sp>
        <p:sp>
          <p:nvSpPr>
            <p:cNvPr id="12" name="圆角矩形 4">
              <a:extLst>
                <a:ext uri="{FF2B5EF4-FFF2-40B4-BE49-F238E27FC236}">
                  <a16:creationId xmlns:a16="http://schemas.microsoft.com/office/drawing/2014/main" id="{B6212A9B-E717-4033-B65F-4E58B48CD74A}"/>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lnSpc>
                  <a:spcPct val="150000"/>
                </a:lnSpc>
              </a:pPr>
              <a:endParaRPr lang="zh-CN" altLang="en-US"/>
            </a:p>
          </p:txBody>
        </p:sp>
        <p:sp>
          <p:nvSpPr>
            <p:cNvPr id="15" name="文本框 14">
              <a:extLst>
                <a:ext uri="{FF2B5EF4-FFF2-40B4-BE49-F238E27FC236}">
                  <a16:creationId xmlns:a16="http://schemas.microsoft.com/office/drawing/2014/main" id="{C34E0A0E-46CA-488D-AB14-86473A5CB10E}"/>
                </a:ext>
              </a:extLst>
            </p:cNvPr>
            <p:cNvSpPr txBox="1"/>
            <p:nvPr/>
          </p:nvSpPr>
          <p:spPr>
            <a:xfrm>
              <a:off x="2622197" y="1764649"/>
              <a:ext cx="6977063" cy="1007091"/>
            </a:xfrm>
            <a:prstGeom prst="rect">
              <a:avLst/>
            </a:prstGeom>
            <a:noFill/>
          </p:spPr>
          <p:txBody>
            <a:bodyPr wrap="square" rtlCol="0">
              <a:spAutoFit/>
            </a:bodyPr>
            <a:lstStyle/>
            <a:p>
              <a:pPr indent="457200"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路由器（</a:t>
              </a:r>
              <a:r>
                <a:rPr lang="en-US" altLang="zh-CN" sz="1600" dirty="0">
                  <a:solidFill>
                    <a:schemeClr val="tx1">
                      <a:lumMod val="65000"/>
                      <a:lumOff val="35000"/>
                    </a:schemeClr>
                  </a:solidFill>
                  <a:latin typeface="微软雅黑" panose="020B0503020204020204" charset="-122"/>
                  <a:ea typeface="微软雅黑" panose="020B0503020204020204" charset="-122"/>
                </a:rPr>
                <a:t>Router</a:t>
              </a:r>
              <a:r>
                <a:rPr lang="zh-CN" altLang="en-US" sz="1600" dirty="0">
                  <a:solidFill>
                    <a:schemeClr val="tx1">
                      <a:lumMod val="65000"/>
                      <a:lumOff val="35000"/>
                    </a:schemeClr>
                  </a:solidFill>
                  <a:latin typeface="微软雅黑" panose="020B0503020204020204" charset="-122"/>
                  <a:ea typeface="微软雅黑" panose="020B0503020204020204" charset="-122"/>
                </a:rPr>
                <a:t>）是连接因特网中各局域网、广域网的设备，它会根据信道的情况自动选择和设定路由，以最佳路径，按前后顺序发送信号。路由器已经广泛应用于各行各业，各种不同档次的产品已成为实现各种骨干网内部连接、骨干网间互联和骨干网与互联网互联互通业务的主力军。</a:t>
              </a:r>
            </a:p>
          </p:txBody>
        </p:sp>
      </p:grpSp>
      <p:pic>
        <p:nvPicPr>
          <p:cNvPr id="3" name="图片 2">
            <a:extLst>
              <a:ext uri="{FF2B5EF4-FFF2-40B4-BE49-F238E27FC236}">
                <a16:creationId xmlns:a16="http://schemas.microsoft.com/office/drawing/2014/main" id="{9B6E245B-52C8-40C4-BDC7-DEE9501F1114}"/>
              </a:ext>
            </a:extLst>
          </p:cNvPr>
          <p:cNvPicPr>
            <a:picLocks noChangeAspect="1"/>
          </p:cNvPicPr>
          <p:nvPr/>
        </p:nvPicPr>
        <p:blipFill>
          <a:blip r:embed="rId2"/>
          <a:stretch>
            <a:fillRect/>
          </a:stretch>
        </p:blipFill>
        <p:spPr>
          <a:xfrm>
            <a:off x="9572724" y="3253115"/>
            <a:ext cx="2456901" cy="944962"/>
          </a:xfrm>
          <a:prstGeom prst="rect">
            <a:avLst/>
          </a:prstGeom>
        </p:spPr>
      </p:pic>
    </p:spTree>
    <p:extLst>
      <p:ext uri="{BB962C8B-B14F-4D97-AF65-F5344CB8AC3E}">
        <p14:creationId xmlns:p14="http://schemas.microsoft.com/office/powerpoint/2010/main" val="1009868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3.1.3</a:t>
            </a:r>
            <a:r>
              <a:rPr lang="zh-CN" altLang="en-US" sz="2000" kern="100" spc="10" dirty="0">
                <a:effectLst/>
                <a:latin typeface="方正大标宋简体"/>
                <a:cs typeface="Arial" panose="020B0604020202020204" pitchFamily="34" charset="0"/>
              </a:rPr>
              <a:t>认识路由器</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．路由器的分类</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grpSp>
        <p:nvGrpSpPr>
          <p:cNvPr id="7" name="组合 6">
            <a:extLst>
              <a:ext uri="{FF2B5EF4-FFF2-40B4-BE49-F238E27FC236}">
                <a16:creationId xmlns:a16="http://schemas.microsoft.com/office/drawing/2014/main" id="{2CEF1215-B875-48BC-B12C-55A984A114F8}"/>
              </a:ext>
            </a:extLst>
          </p:cNvPr>
          <p:cNvGrpSpPr/>
          <p:nvPr/>
        </p:nvGrpSpPr>
        <p:grpSpPr>
          <a:xfrm>
            <a:off x="985838" y="1907904"/>
            <a:ext cx="9803990" cy="4653419"/>
            <a:chOff x="758190" y="1087484"/>
            <a:chExt cx="9803990" cy="4653419"/>
          </a:xfrm>
        </p:grpSpPr>
        <p:sp>
          <p:nvSpPr>
            <p:cNvPr id="13" name="椭圆 12">
              <a:extLst>
                <a:ext uri="{FF2B5EF4-FFF2-40B4-BE49-F238E27FC236}">
                  <a16:creationId xmlns:a16="http://schemas.microsoft.com/office/drawing/2014/main" id="{C3A85F56-1C91-4932-B0E1-DFAD19EAA8D7}"/>
                </a:ext>
              </a:extLst>
            </p:cNvPr>
            <p:cNvSpPr/>
            <p:nvPr/>
          </p:nvSpPr>
          <p:spPr>
            <a:xfrm>
              <a:off x="1219199" y="2906497"/>
              <a:ext cx="985223" cy="9852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grpSp>
          <p:nvGrpSpPr>
            <p:cNvPr id="14" name="组合 13">
              <a:extLst>
                <a:ext uri="{FF2B5EF4-FFF2-40B4-BE49-F238E27FC236}">
                  <a16:creationId xmlns:a16="http://schemas.microsoft.com/office/drawing/2014/main" id="{E13E485C-CE33-4BE6-A5BD-AFC788853FF2}"/>
                </a:ext>
              </a:extLst>
            </p:cNvPr>
            <p:cNvGrpSpPr/>
            <p:nvPr/>
          </p:nvGrpSpPr>
          <p:grpSpPr>
            <a:xfrm>
              <a:off x="1406571" y="3090620"/>
              <a:ext cx="554888" cy="558173"/>
              <a:chOff x="1725613" y="5727700"/>
              <a:chExt cx="268287" cy="269875"/>
            </a:xfrm>
          </p:grpSpPr>
          <p:sp>
            <p:nvSpPr>
              <p:cNvPr id="16" name="Freeform 10">
                <a:extLst>
                  <a:ext uri="{FF2B5EF4-FFF2-40B4-BE49-F238E27FC236}">
                    <a16:creationId xmlns:a16="http://schemas.microsoft.com/office/drawing/2014/main" id="{56D227C0-B5FB-41C1-AEE5-2CC9D9ADDEB2}"/>
                  </a:ext>
                </a:extLst>
              </p:cNvPr>
              <p:cNvSpPr/>
              <p:nvPr/>
            </p:nvSpPr>
            <p:spPr bwMode="auto">
              <a:xfrm>
                <a:off x="1766888" y="5757863"/>
                <a:ext cx="31750" cy="31750"/>
              </a:xfrm>
              <a:custGeom>
                <a:avLst/>
                <a:gdLst>
                  <a:gd name="T0" fmla="*/ 10 w 12"/>
                  <a:gd name="T1" fmla="*/ 6 h 12"/>
                  <a:gd name="T2" fmla="*/ 6 w 12"/>
                  <a:gd name="T3" fmla="*/ 2 h 12"/>
                  <a:gd name="T4" fmla="*/ 2 w 12"/>
                  <a:gd name="T5" fmla="*/ 2 h 12"/>
                  <a:gd name="T6" fmla="*/ 2 w 12"/>
                  <a:gd name="T7" fmla="*/ 6 h 12"/>
                  <a:gd name="T8" fmla="*/ 6 w 12"/>
                  <a:gd name="T9" fmla="*/ 10 h 12"/>
                  <a:gd name="T10" fmla="*/ 10 w 12"/>
                  <a:gd name="T11" fmla="*/ 10 h 12"/>
                  <a:gd name="T12" fmla="*/ 1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0" y="6"/>
                    </a:moveTo>
                    <a:cubicBezTo>
                      <a:pt x="6" y="2"/>
                      <a:pt x="6" y="2"/>
                      <a:pt x="6" y="2"/>
                    </a:cubicBezTo>
                    <a:cubicBezTo>
                      <a:pt x="5" y="0"/>
                      <a:pt x="3" y="0"/>
                      <a:pt x="2" y="2"/>
                    </a:cubicBezTo>
                    <a:cubicBezTo>
                      <a:pt x="0" y="3"/>
                      <a:pt x="0" y="5"/>
                      <a:pt x="2" y="6"/>
                    </a:cubicBezTo>
                    <a:cubicBezTo>
                      <a:pt x="6" y="10"/>
                      <a:pt x="6" y="10"/>
                      <a:pt x="6" y="10"/>
                    </a:cubicBezTo>
                    <a:cubicBezTo>
                      <a:pt x="7" y="12"/>
                      <a:pt x="9" y="12"/>
                      <a:pt x="10" y="10"/>
                    </a:cubicBezTo>
                    <a:cubicBezTo>
                      <a:pt x="12" y="9"/>
                      <a:pt x="12" y="7"/>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1">
                <a:extLst>
                  <a:ext uri="{FF2B5EF4-FFF2-40B4-BE49-F238E27FC236}">
                    <a16:creationId xmlns:a16="http://schemas.microsoft.com/office/drawing/2014/main" id="{22AA2C08-AF1F-4A07-B615-4900F6BC1209}"/>
                  </a:ext>
                </a:extLst>
              </p:cNvPr>
              <p:cNvSpPr/>
              <p:nvPr/>
            </p:nvSpPr>
            <p:spPr bwMode="auto">
              <a:xfrm>
                <a:off x="1725613" y="5846763"/>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2">
                <a:extLst>
                  <a:ext uri="{FF2B5EF4-FFF2-40B4-BE49-F238E27FC236}">
                    <a16:creationId xmlns:a16="http://schemas.microsoft.com/office/drawing/2014/main" id="{A6109173-8FAD-4665-ACCF-099DEB586693}"/>
                  </a:ext>
                </a:extLst>
              </p:cNvPr>
              <p:cNvSpPr/>
              <p:nvPr/>
            </p:nvSpPr>
            <p:spPr bwMode="auto">
              <a:xfrm>
                <a:off x="1960563" y="5862638"/>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3">
                <a:extLst>
                  <a:ext uri="{FF2B5EF4-FFF2-40B4-BE49-F238E27FC236}">
                    <a16:creationId xmlns:a16="http://schemas.microsoft.com/office/drawing/2014/main" id="{035FC44B-443E-4EA8-8EFB-564DA1CD2549}"/>
                  </a:ext>
                </a:extLst>
              </p:cNvPr>
              <p:cNvSpPr/>
              <p:nvPr/>
            </p:nvSpPr>
            <p:spPr bwMode="auto">
              <a:xfrm>
                <a:off x="1933575" y="5770563"/>
                <a:ext cx="30162" cy="30162"/>
              </a:xfrm>
              <a:custGeom>
                <a:avLst/>
                <a:gdLst>
                  <a:gd name="T0" fmla="*/ 10 w 11"/>
                  <a:gd name="T1" fmla="*/ 1 h 11"/>
                  <a:gd name="T2" fmla="*/ 5 w 11"/>
                  <a:gd name="T3" fmla="*/ 1 h 11"/>
                  <a:gd name="T4" fmla="*/ 1 w 11"/>
                  <a:gd name="T5" fmla="*/ 5 h 11"/>
                  <a:gd name="T6" fmla="*/ 1 w 11"/>
                  <a:gd name="T7" fmla="*/ 10 h 11"/>
                  <a:gd name="T8" fmla="*/ 5 w 11"/>
                  <a:gd name="T9" fmla="*/ 10 h 11"/>
                  <a:gd name="T10" fmla="*/ 10 w 11"/>
                  <a:gd name="T11" fmla="*/ 5 h 11"/>
                  <a:gd name="T12" fmla="*/ 10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0" y="1"/>
                    </a:moveTo>
                    <a:cubicBezTo>
                      <a:pt x="9" y="0"/>
                      <a:pt x="7" y="0"/>
                      <a:pt x="5" y="1"/>
                    </a:cubicBezTo>
                    <a:cubicBezTo>
                      <a:pt x="1" y="5"/>
                      <a:pt x="1" y="5"/>
                      <a:pt x="1" y="5"/>
                    </a:cubicBezTo>
                    <a:cubicBezTo>
                      <a:pt x="0" y="7"/>
                      <a:pt x="0" y="9"/>
                      <a:pt x="1" y="10"/>
                    </a:cubicBezTo>
                    <a:cubicBezTo>
                      <a:pt x="2" y="11"/>
                      <a:pt x="4" y="11"/>
                      <a:pt x="5" y="10"/>
                    </a:cubicBezTo>
                    <a:cubicBezTo>
                      <a:pt x="10" y="5"/>
                      <a:pt x="10" y="5"/>
                      <a:pt x="10" y="5"/>
                    </a:cubicBezTo>
                    <a:cubicBezTo>
                      <a:pt x="11" y="4"/>
                      <a:pt x="11" y="2"/>
                      <a:pt x="1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4">
                <a:extLst>
                  <a:ext uri="{FF2B5EF4-FFF2-40B4-BE49-F238E27FC236}">
                    <a16:creationId xmlns:a16="http://schemas.microsoft.com/office/drawing/2014/main" id="{4E2B2963-7662-49B8-A2D3-A183B22EFA4E}"/>
                  </a:ext>
                </a:extLst>
              </p:cNvPr>
              <p:cNvSpPr/>
              <p:nvPr/>
            </p:nvSpPr>
            <p:spPr bwMode="auto">
              <a:xfrm>
                <a:off x="1860550" y="5727700"/>
                <a:ext cx="17462" cy="34925"/>
              </a:xfrm>
              <a:custGeom>
                <a:avLst/>
                <a:gdLst>
                  <a:gd name="T0" fmla="*/ 3 w 6"/>
                  <a:gd name="T1" fmla="*/ 13 h 13"/>
                  <a:gd name="T2" fmla="*/ 5 w 6"/>
                  <a:gd name="T3" fmla="*/ 12 h 13"/>
                  <a:gd name="T4" fmla="*/ 6 w 6"/>
                  <a:gd name="T5" fmla="*/ 10 h 13"/>
                  <a:gd name="T6" fmla="*/ 6 w 6"/>
                  <a:gd name="T7" fmla="*/ 3 h 13"/>
                  <a:gd name="T8" fmla="*/ 3 w 6"/>
                  <a:gd name="T9" fmla="*/ 0 h 13"/>
                  <a:gd name="T10" fmla="*/ 0 w 6"/>
                  <a:gd name="T11" fmla="*/ 2 h 13"/>
                  <a:gd name="T12" fmla="*/ 0 w 6"/>
                  <a:gd name="T13" fmla="*/ 3 h 13"/>
                  <a:gd name="T14" fmla="*/ 0 w 6"/>
                  <a:gd name="T15" fmla="*/ 10 h 13"/>
                  <a:gd name="T16" fmla="*/ 3 w 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3" y="13"/>
                    </a:moveTo>
                    <a:cubicBezTo>
                      <a:pt x="3" y="13"/>
                      <a:pt x="4" y="12"/>
                      <a:pt x="5" y="12"/>
                    </a:cubicBezTo>
                    <a:cubicBezTo>
                      <a:pt x="5" y="11"/>
                      <a:pt x="6" y="11"/>
                      <a:pt x="6" y="10"/>
                    </a:cubicBezTo>
                    <a:cubicBezTo>
                      <a:pt x="6" y="3"/>
                      <a:pt x="6" y="3"/>
                      <a:pt x="6" y="3"/>
                    </a:cubicBezTo>
                    <a:cubicBezTo>
                      <a:pt x="6" y="2"/>
                      <a:pt x="4" y="0"/>
                      <a:pt x="3" y="0"/>
                    </a:cubicBezTo>
                    <a:cubicBezTo>
                      <a:pt x="1" y="0"/>
                      <a:pt x="0" y="1"/>
                      <a:pt x="0" y="2"/>
                    </a:cubicBezTo>
                    <a:cubicBezTo>
                      <a:pt x="0" y="3"/>
                      <a:pt x="0" y="3"/>
                      <a:pt x="0" y="3"/>
                    </a:cubicBezTo>
                    <a:cubicBezTo>
                      <a:pt x="0" y="10"/>
                      <a:pt x="0" y="10"/>
                      <a:pt x="0" y="10"/>
                    </a:cubicBezTo>
                    <a:cubicBezTo>
                      <a:pt x="0" y="11"/>
                      <a:pt x="1" y="13"/>
                      <a:pt x="3"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5">
                <a:extLst>
                  <a:ext uri="{FF2B5EF4-FFF2-40B4-BE49-F238E27FC236}">
                    <a16:creationId xmlns:a16="http://schemas.microsoft.com/office/drawing/2014/main" id="{6C0204EB-0924-46C7-9F6D-810DAE41C949}"/>
                  </a:ext>
                </a:extLst>
              </p:cNvPr>
              <p:cNvSpPr/>
              <p:nvPr/>
            </p:nvSpPr>
            <p:spPr bwMode="auto">
              <a:xfrm>
                <a:off x="1793875" y="5794375"/>
                <a:ext cx="131762" cy="152400"/>
              </a:xfrm>
              <a:custGeom>
                <a:avLst/>
                <a:gdLst>
                  <a:gd name="T0" fmla="*/ 25 w 49"/>
                  <a:gd name="T1" fmla="*/ 0 h 56"/>
                  <a:gd name="T2" fmla="*/ 0 w 49"/>
                  <a:gd name="T3" fmla="*/ 25 h 56"/>
                  <a:gd name="T4" fmla="*/ 12 w 49"/>
                  <a:gd name="T5" fmla="*/ 46 h 56"/>
                  <a:gd name="T6" fmla="*/ 12 w 49"/>
                  <a:gd name="T7" fmla="*/ 56 h 56"/>
                  <a:gd name="T8" fmla="*/ 37 w 49"/>
                  <a:gd name="T9" fmla="*/ 56 h 56"/>
                  <a:gd name="T10" fmla="*/ 37 w 49"/>
                  <a:gd name="T11" fmla="*/ 46 h 56"/>
                  <a:gd name="T12" fmla="*/ 49 w 49"/>
                  <a:gd name="T13" fmla="*/ 25 h 56"/>
                  <a:gd name="T14" fmla="*/ 25 w 49"/>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6">
                    <a:moveTo>
                      <a:pt x="25" y="0"/>
                    </a:moveTo>
                    <a:cubicBezTo>
                      <a:pt x="11" y="0"/>
                      <a:pt x="0" y="11"/>
                      <a:pt x="0" y="25"/>
                    </a:cubicBezTo>
                    <a:cubicBezTo>
                      <a:pt x="0" y="34"/>
                      <a:pt x="5" y="42"/>
                      <a:pt x="12" y="46"/>
                    </a:cubicBezTo>
                    <a:cubicBezTo>
                      <a:pt x="12" y="56"/>
                      <a:pt x="12" y="56"/>
                      <a:pt x="12" y="56"/>
                    </a:cubicBezTo>
                    <a:cubicBezTo>
                      <a:pt x="37" y="56"/>
                      <a:pt x="37" y="56"/>
                      <a:pt x="37" y="56"/>
                    </a:cubicBezTo>
                    <a:cubicBezTo>
                      <a:pt x="37" y="46"/>
                      <a:pt x="37" y="46"/>
                      <a:pt x="37" y="46"/>
                    </a:cubicBezTo>
                    <a:cubicBezTo>
                      <a:pt x="44" y="42"/>
                      <a:pt x="49" y="34"/>
                      <a:pt x="49" y="25"/>
                    </a:cubicBezTo>
                    <a:cubicBezTo>
                      <a:pt x="49" y="11"/>
                      <a:pt x="38" y="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6">
                <a:extLst>
                  <a:ext uri="{FF2B5EF4-FFF2-40B4-BE49-F238E27FC236}">
                    <a16:creationId xmlns:a16="http://schemas.microsoft.com/office/drawing/2014/main" id="{55F8C97D-C52D-49C6-855A-D4A33C232DC8}"/>
                  </a:ext>
                </a:extLst>
              </p:cNvPr>
              <p:cNvSpPr/>
              <p:nvPr/>
            </p:nvSpPr>
            <p:spPr bwMode="auto">
              <a:xfrm>
                <a:off x="1825625" y="5962650"/>
                <a:ext cx="68262" cy="34925"/>
              </a:xfrm>
              <a:custGeom>
                <a:avLst/>
                <a:gdLst>
                  <a:gd name="T0" fmla="*/ 0 w 25"/>
                  <a:gd name="T1" fmla="*/ 6 h 13"/>
                  <a:gd name="T2" fmla="*/ 7 w 25"/>
                  <a:gd name="T3" fmla="*/ 6 h 13"/>
                  <a:gd name="T4" fmla="*/ 6 w 25"/>
                  <a:gd name="T5" fmla="*/ 7 h 13"/>
                  <a:gd name="T6" fmla="*/ 13 w 25"/>
                  <a:gd name="T7" fmla="*/ 13 h 13"/>
                  <a:gd name="T8" fmla="*/ 19 w 25"/>
                  <a:gd name="T9" fmla="*/ 7 h 13"/>
                  <a:gd name="T10" fmla="*/ 19 w 25"/>
                  <a:gd name="T11" fmla="*/ 6 h 13"/>
                  <a:gd name="T12" fmla="*/ 25 w 25"/>
                  <a:gd name="T13" fmla="*/ 6 h 13"/>
                  <a:gd name="T14" fmla="*/ 25 w 25"/>
                  <a:gd name="T15" fmla="*/ 0 h 13"/>
                  <a:gd name="T16" fmla="*/ 0 w 25"/>
                  <a:gd name="T17" fmla="*/ 0 h 13"/>
                  <a:gd name="T18" fmla="*/ 0 w 25"/>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3">
                    <a:moveTo>
                      <a:pt x="0" y="6"/>
                    </a:moveTo>
                    <a:cubicBezTo>
                      <a:pt x="7" y="6"/>
                      <a:pt x="7" y="6"/>
                      <a:pt x="7" y="6"/>
                    </a:cubicBezTo>
                    <a:cubicBezTo>
                      <a:pt x="6" y="7"/>
                      <a:pt x="6" y="7"/>
                      <a:pt x="6" y="7"/>
                    </a:cubicBezTo>
                    <a:cubicBezTo>
                      <a:pt x="6" y="10"/>
                      <a:pt x="9" y="13"/>
                      <a:pt x="13" y="13"/>
                    </a:cubicBezTo>
                    <a:cubicBezTo>
                      <a:pt x="16" y="13"/>
                      <a:pt x="19" y="10"/>
                      <a:pt x="19" y="7"/>
                    </a:cubicBezTo>
                    <a:cubicBezTo>
                      <a:pt x="19" y="6"/>
                      <a:pt x="19" y="6"/>
                      <a:pt x="19" y="6"/>
                    </a:cubicBezTo>
                    <a:cubicBezTo>
                      <a:pt x="25" y="6"/>
                      <a:pt x="25" y="6"/>
                      <a:pt x="25" y="6"/>
                    </a:cubicBezTo>
                    <a:cubicBezTo>
                      <a:pt x="25" y="0"/>
                      <a:pt x="25" y="0"/>
                      <a:pt x="25" y="0"/>
                    </a:cubicBezTo>
                    <a:cubicBezTo>
                      <a:pt x="0" y="0"/>
                      <a:pt x="0" y="0"/>
                      <a:pt x="0" y="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4" name="椭圆 23">
              <a:extLst>
                <a:ext uri="{FF2B5EF4-FFF2-40B4-BE49-F238E27FC236}">
                  <a16:creationId xmlns:a16="http://schemas.microsoft.com/office/drawing/2014/main" id="{28D51241-1D83-4ADC-B501-65AE2FEF751F}"/>
                </a:ext>
              </a:extLst>
            </p:cNvPr>
            <p:cNvSpPr/>
            <p:nvPr/>
          </p:nvSpPr>
          <p:spPr>
            <a:xfrm flipH="1">
              <a:off x="7064232" y="3419196"/>
              <a:ext cx="985223" cy="9852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grpSp>
          <p:nvGrpSpPr>
            <p:cNvPr id="25" name="组合 24">
              <a:extLst>
                <a:ext uri="{FF2B5EF4-FFF2-40B4-BE49-F238E27FC236}">
                  <a16:creationId xmlns:a16="http://schemas.microsoft.com/office/drawing/2014/main" id="{532D9328-FD55-4428-AE16-FFCF7C81B8EC}"/>
                </a:ext>
              </a:extLst>
            </p:cNvPr>
            <p:cNvGrpSpPr/>
            <p:nvPr/>
          </p:nvGrpSpPr>
          <p:grpSpPr>
            <a:xfrm>
              <a:off x="7330266" y="3686048"/>
              <a:ext cx="453154" cy="451518"/>
              <a:chOff x="5287964" y="2994026"/>
              <a:chExt cx="879475" cy="876300"/>
            </a:xfrm>
            <a:solidFill>
              <a:schemeClr val="bg1"/>
            </a:solidFill>
          </p:grpSpPr>
          <p:sp>
            <p:nvSpPr>
              <p:cNvPr id="26" name="Freeform 75">
                <a:extLst>
                  <a:ext uri="{FF2B5EF4-FFF2-40B4-BE49-F238E27FC236}">
                    <a16:creationId xmlns:a16="http://schemas.microsoft.com/office/drawing/2014/main" id="{92240339-AA19-4A47-B586-855FE7734594}"/>
                  </a:ext>
                </a:extLst>
              </p:cNvPr>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76">
                <a:extLst>
                  <a:ext uri="{FF2B5EF4-FFF2-40B4-BE49-F238E27FC236}">
                    <a16:creationId xmlns:a16="http://schemas.microsoft.com/office/drawing/2014/main" id="{EE00FBB2-F979-4FFF-BB78-707EBC8C52CB}"/>
                  </a:ext>
                </a:extLst>
              </p:cNvPr>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77">
                <a:extLst>
                  <a:ext uri="{FF2B5EF4-FFF2-40B4-BE49-F238E27FC236}">
                    <a16:creationId xmlns:a16="http://schemas.microsoft.com/office/drawing/2014/main" id="{78FDD84A-3C86-463F-8CB6-ECDD4923FDB6}"/>
                  </a:ext>
                </a:extLst>
              </p:cNvPr>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9" name="椭圆 28">
              <a:extLst>
                <a:ext uri="{FF2B5EF4-FFF2-40B4-BE49-F238E27FC236}">
                  <a16:creationId xmlns:a16="http://schemas.microsoft.com/office/drawing/2014/main" id="{571F0D26-F79B-4281-A574-713E007258BB}"/>
                </a:ext>
              </a:extLst>
            </p:cNvPr>
            <p:cNvSpPr/>
            <p:nvPr/>
          </p:nvSpPr>
          <p:spPr>
            <a:xfrm flipH="1">
              <a:off x="4992705" y="2413886"/>
              <a:ext cx="985223" cy="9852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30" name="椭圆 29">
              <a:extLst>
                <a:ext uri="{FF2B5EF4-FFF2-40B4-BE49-F238E27FC236}">
                  <a16:creationId xmlns:a16="http://schemas.microsoft.com/office/drawing/2014/main" id="{FB873F1C-57D0-4CD1-B5AF-8CC1B483F0EF}"/>
                </a:ext>
              </a:extLst>
            </p:cNvPr>
            <p:cNvSpPr/>
            <p:nvPr/>
          </p:nvSpPr>
          <p:spPr>
            <a:xfrm rot="18888730">
              <a:off x="3052343" y="4148294"/>
              <a:ext cx="985223" cy="9852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31" name="任意多边形 3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DD4067E-DBCD-4000-A09B-3C8E26B3EEA0}"/>
                </a:ext>
              </a:extLst>
            </p:cNvPr>
            <p:cNvSpPr/>
            <p:nvPr/>
          </p:nvSpPr>
          <p:spPr>
            <a:xfrm rot="13500000" flipV="1">
              <a:off x="2170275" y="3971225"/>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90E30D5-89E4-4A2B-A8E2-D93AC85BED3A}"/>
                </a:ext>
              </a:extLst>
            </p:cNvPr>
            <p:cNvSpPr/>
            <p:nvPr/>
          </p:nvSpPr>
          <p:spPr>
            <a:xfrm rot="8100000" flipV="1">
              <a:off x="3842273" y="3822916"/>
              <a:ext cx="1194883" cy="167846"/>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4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8C5D28F2-4072-4277-90FC-13D829693C4A}"/>
                </a:ext>
              </a:extLst>
            </p:cNvPr>
            <p:cNvSpPr/>
            <p:nvPr/>
          </p:nvSpPr>
          <p:spPr>
            <a:xfrm rot="12784510" flipV="1">
              <a:off x="6068366" y="3451780"/>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任意多边形 4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FDA769AE-A561-45CD-92C3-3E1027CC9C9A}"/>
                </a:ext>
              </a:extLst>
            </p:cNvPr>
            <p:cNvSpPr/>
            <p:nvPr/>
          </p:nvSpPr>
          <p:spPr>
            <a:xfrm rot="8083841">
              <a:off x="7960782" y="3101843"/>
              <a:ext cx="789374" cy="15221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a:extLst>
                <a:ext uri="{FF2B5EF4-FFF2-40B4-BE49-F238E27FC236}">
                  <a16:creationId xmlns:a16="http://schemas.microsoft.com/office/drawing/2014/main" id="{1A4E0C2B-3EBA-4F59-BE2A-262ADA97E4F1}"/>
                </a:ext>
              </a:extLst>
            </p:cNvPr>
            <p:cNvSpPr/>
            <p:nvPr/>
          </p:nvSpPr>
          <p:spPr>
            <a:xfrm flipH="1">
              <a:off x="8714209" y="2018602"/>
              <a:ext cx="985223" cy="9852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grpSp>
          <p:nvGrpSpPr>
            <p:cNvPr id="36" name="组合 35">
              <a:extLst>
                <a:ext uri="{FF2B5EF4-FFF2-40B4-BE49-F238E27FC236}">
                  <a16:creationId xmlns:a16="http://schemas.microsoft.com/office/drawing/2014/main" id="{3B65B02A-EB8A-4EDC-85E1-2A1EE1501094}"/>
                </a:ext>
              </a:extLst>
            </p:cNvPr>
            <p:cNvGrpSpPr/>
            <p:nvPr/>
          </p:nvGrpSpPr>
          <p:grpSpPr>
            <a:xfrm>
              <a:off x="3327466" y="4457777"/>
              <a:ext cx="434975" cy="367030"/>
              <a:chOff x="7826375" y="2423160"/>
              <a:chExt cx="434975" cy="367030"/>
            </a:xfrm>
            <a:solidFill>
              <a:schemeClr val="bg1"/>
            </a:solidFill>
          </p:grpSpPr>
          <p:sp>
            <p:nvSpPr>
              <p:cNvPr id="37" name="Freeform 152">
                <a:extLst>
                  <a:ext uri="{FF2B5EF4-FFF2-40B4-BE49-F238E27FC236}">
                    <a16:creationId xmlns:a16="http://schemas.microsoft.com/office/drawing/2014/main" id="{47085EFC-B839-417A-A02C-B1EA9C5563BE}"/>
                  </a:ext>
                </a:extLst>
              </p:cNvPr>
              <p:cNvSpPr/>
              <p:nvPr/>
            </p:nvSpPr>
            <p:spPr bwMode="auto">
              <a:xfrm>
                <a:off x="7914005" y="2581910"/>
                <a:ext cx="261620" cy="208280"/>
              </a:xfrm>
              <a:custGeom>
                <a:avLst/>
                <a:gdLst>
                  <a:gd name="T0" fmla="*/ 39 w 54"/>
                  <a:gd name="T1" fmla="*/ 0 h 43"/>
                  <a:gd name="T2" fmla="*/ 32 w 54"/>
                  <a:gd name="T3" fmla="*/ 0 h 43"/>
                  <a:gd name="T4" fmla="*/ 30 w 54"/>
                  <a:gd name="T5" fmla="*/ 6 h 43"/>
                  <a:gd name="T6" fmla="*/ 32 w 54"/>
                  <a:gd name="T7" fmla="*/ 30 h 43"/>
                  <a:gd name="T8" fmla="*/ 27 w 54"/>
                  <a:gd name="T9" fmla="*/ 39 h 43"/>
                  <a:gd name="T10" fmla="*/ 22 w 54"/>
                  <a:gd name="T11" fmla="*/ 30 h 43"/>
                  <a:gd name="T12" fmla="*/ 25 w 54"/>
                  <a:gd name="T13" fmla="*/ 6 h 43"/>
                  <a:gd name="T14" fmla="*/ 23 w 54"/>
                  <a:gd name="T15" fmla="*/ 0 h 43"/>
                  <a:gd name="T16" fmla="*/ 14 w 54"/>
                  <a:gd name="T17" fmla="*/ 0 h 43"/>
                  <a:gd name="T18" fmla="*/ 14 w 54"/>
                  <a:gd name="T19" fmla="*/ 0 h 43"/>
                  <a:gd name="T20" fmla="*/ 1 w 54"/>
                  <a:gd name="T21" fmla="*/ 14 h 43"/>
                  <a:gd name="T22" fmla="*/ 3 w 54"/>
                  <a:gd name="T23" fmla="*/ 29 h 43"/>
                  <a:gd name="T24" fmla="*/ 16 w 54"/>
                  <a:gd name="T25" fmla="*/ 43 h 43"/>
                  <a:gd name="T26" fmla="*/ 37 w 54"/>
                  <a:gd name="T27" fmla="*/ 43 h 43"/>
                  <a:gd name="T28" fmla="*/ 51 w 54"/>
                  <a:gd name="T29" fmla="*/ 29 h 43"/>
                  <a:gd name="T30" fmla="*/ 53 w 54"/>
                  <a:gd name="T31" fmla="*/ 14 h 43"/>
                  <a:gd name="T32" fmla="*/ 39 w 54"/>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3">
                    <a:moveTo>
                      <a:pt x="39" y="0"/>
                    </a:moveTo>
                    <a:cubicBezTo>
                      <a:pt x="32" y="0"/>
                      <a:pt x="32" y="0"/>
                      <a:pt x="32" y="0"/>
                    </a:cubicBezTo>
                    <a:cubicBezTo>
                      <a:pt x="32" y="1"/>
                      <a:pt x="32" y="4"/>
                      <a:pt x="30" y="6"/>
                    </a:cubicBezTo>
                    <a:cubicBezTo>
                      <a:pt x="30" y="6"/>
                      <a:pt x="33" y="24"/>
                      <a:pt x="32" y="30"/>
                    </a:cubicBezTo>
                    <a:cubicBezTo>
                      <a:pt x="31" y="32"/>
                      <a:pt x="29" y="39"/>
                      <a:pt x="27" y="39"/>
                    </a:cubicBezTo>
                    <a:cubicBezTo>
                      <a:pt x="24" y="39"/>
                      <a:pt x="22" y="32"/>
                      <a:pt x="22" y="30"/>
                    </a:cubicBezTo>
                    <a:cubicBezTo>
                      <a:pt x="21" y="24"/>
                      <a:pt x="25" y="6"/>
                      <a:pt x="25" y="6"/>
                    </a:cubicBezTo>
                    <a:cubicBezTo>
                      <a:pt x="24" y="6"/>
                      <a:pt x="23" y="5"/>
                      <a:pt x="23" y="0"/>
                    </a:cubicBezTo>
                    <a:cubicBezTo>
                      <a:pt x="14" y="0"/>
                      <a:pt x="14" y="0"/>
                      <a:pt x="14" y="0"/>
                    </a:cubicBezTo>
                    <a:cubicBezTo>
                      <a:pt x="14" y="0"/>
                      <a:pt x="14" y="0"/>
                      <a:pt x="14" y="0"/>
                    </a:cubicBezTo>
                    <a:cubicBezTo>
                      <a:pt x="7" y="0"/>
                      <a:pt x="0" y="7"/>
                      <a:pt x="1" y="14"/>
                    </a:cubicBezTo>
                    <a:cubicBezTo>
                      <a:pt x="3" y="29"/>
                      <a:pt x="3" y="29"/>
                      <a:pt x="3" y="29"/>
                    </a:cubicBezTo>
                    <a:cubicBezTo>
                      <a:pt x="4" y="37"/>
                      <a:pt x="9" y="43"/>
                      <a:pt x="16" y="43"/>
                    </a:cubicBezTo>
                    <a:cubicBezTo>
                      <a:pt x="37" y="43"/>
                      <a:pt x="37" y="43"/>
                      <a:pt x="37" y="43"/>
                    </a:cubicBezTo>
                    <a:cubicBezTo>
                      <a:pt x="45" y="43"/>
                      <a:pt x="50" y="37"/>
                      <a:pt x="51" y="29"/>
                    </a:cubicBezTo>
                    <a:cubicBezTo>
                      <a:pt x="53" y="14"/>
                      <a:pt x="53" y="14"/>
                      <a:pt x="53" y="14"/>
                    </a:cubicBezTo>
                    <a:cubicBezTo>
                      <a:pt x="54" y="6"/>
                      <a:pt x="47" y="0"/>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Oval 153">
                <a:extLst>
                  <a:ext uri="{FF2B5EF4-FFF2-40B4-BE49-F238E27FC236}">
                    <a16:creationId xmlns:a16="http://schemas.microsoft.com/office/drawing/2014/main" id="{0AF7FA82-5D53-4DD4-A16A-D9E78FD7BEC2}"/>
                  </a:ext>
                </a:extLst>
              </p:cNvPr>
              <p:cNvSpPr>
                <a:spLocks noChangeArrowheads="1"/>
              </p:cNvSpPr>
              <p:nvPr/>
            </p:nvSpPr>
            <p:spPr bwMode="auto">
              <a:xfrm>
                <a:off x="7975600" y="2423160"/>
                <a:ext cx="136525" cy="135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4">
                <a:extLst>
                  <a:ext uri="{FF2B5EF4-FFF2-40B4-BE49-F238E27FC236}">
                    <a16:creationId xmlns:a16="http://schemas.microsoft.com/office/drawing/2014/main" id="{19E6479D-64C4-4E0F-8686-DBD4660456C0}"/>
                  </a:ext>
                </a:extLst>
              </p:cNvPr>
              <p:cNvSpPr/>
              <p:nvPr/>
            </p:nvSpPr>
            <p:spPr bwMode="auto">
              <a:xfrm>
                <a:off x="8112125" y="2553335"/>
                <a:ext cx="149225" cy="130175"/>
              </a:xfrm>
              <a:custGeom>
                <a:avLst/>
                <a:gdLst>
                  <a:gd name="T0" fmla="*/ 21 w 31"/>
                  <a:gd name="T1" fmla="*/ 0 h 27"/>
                  <a:gd name="T2" fmla="*/ 6 w 31"/>
                  <a:gd name="T3" fmla="*/ 0 h 27"/>
                  <a:gd name="T4" fmla="*/ 6 w 31"/>
                  <a:gd name="T5" fmla="*/ 0 h 27"/>
                  <a:gd name="T6" fmla="*/ 0 w 31"/>
                  <a:gd name="T7" fmla="*/ 1 h 27"/>
                  <a:gd name="T8" fmla="*/ 7 w 31"/>
                  <a:gd name="T9" fmla="*/ 3 h 27"/>
                  <a:gd name="T10" fmla="*/ 13 w 31"/>
                  <a:gd name="T11" fmla="*/ 8 h 27"/>
                  <a:gd name="T12" fmla="*/ 17 w 31"/>
                  <a:gd name="T13" fmla="*/ 20 h 27"/>
                  <a:gd name="T14" fmla="*/ 17 w 31"/>
                  <a:gd name="T15" fmla="*/ 20 h 27"/>
                  <a:gd name="T16" fmla="*/ 17 w 31"/>
                  <a:gd name="T17" fmla="*/ 20 h 27"/>
                  <a:gd name="T18" fmla="*/ 16 w 31"/>
                  <a:gd name="T19" fmla="*/ 27 h 27"/>
                  <a:gd name="T20" fmla="*/ 20 w 31"/>
                  <a:gd name="T21" fmla="*/ 27 h 27"/>
                  <a:gd name="T22" fmla="*/ 29 w 31"/>
                  <a:gd name="T23" fmla="*/ 18 h 27"/>
                  <a:gd name="T24" fmla="*/ 30 w 31"/>
                  <a:gd name="T25" fmla="*/ 8 h 27"/>
                  <a:gd name="T26" fmla="*/ 21 w 31"/>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7">
                    <a:moveTo>
                      <a:pt x="21" y="0"/>
                    </a:moveTo>
                    <a:cubicBezTo>
                      <a:pt x="6" y="0"/>
                      <a:pt x="6" y="0"/>
                      <a:pt x="6" y="0"/>
                    </a:cubicBezTo>
                    <a:cubicBezTo>
                      <a:pt x="6" y="0"/>
                      <a:pt x="6" y="0"/>
                      <a:pt x="6" y="0"/>
                    </a:cubicBezTo>
                    <a:cubicBezTo>
                      <a:pt x="4" y="0"/>
                      <a:pt x="2" y="0"/>
                      <a:pt x="0" y="1"/>
                    </a:cubicBezTo>
                    <a:cubicBezTo>
                      <a:pt x="3" y="2"/>
                      <a:pt x="5" y="2"/>
                      <a:pt x="7" y="3"/>
                    </a:cubicBezTo>
                    <a:cubicBezTo>
                      <a:pt x="9" y="4"/>
                      <a:pt x="11" y="6"/>
                      <a:pt x="13" y="8"/>
                    </a:cubicBezTo>
                    <a:cubicBezTo>
                      <a:pt x="16" y="11"/>
                      <a:pt x="17" y="15"/>
                      <a:pt x="17" y="20"/>
                    </a:cubicBezTo>
                    <a:cubicBezTo>
                      <a:pt x="17" y="20"/>
                      <a:pt x="17" y="20"/>
                      <a:pt x="17" y="20"/>
                    </a:cubicBezTo>
                    <a:cubicBezTo>
                      <a:pt x="17" y="20"/>
                      <a:pt x="17" y="20"/>
                      <a:pt x="17" y="20"/>
                    </a:cubicBezTo>
                    <a:cubicBezTo>
                      <a:pt x="16" y="27"/>
                      <a:pt x="16" y="27"/>
                      <a:pt x="16" y="27"/>
                    </a:cubicBezTo>
                    <a:cubicBezTo>
                      <a:pt x="20" y="27"/>
                      <a:pt x="20" y="27"/>
                      <a:pt x="20" y="27"/>
                    </a:cubicBezTo>
                    <a:cubicBezTo>
                      <a:pt x="25" y="27"/>
                      <a:pt x="28" y="22"/>
                      <a:pt x="29" y="18"/>
                    </a:cubicBezTo>
                    <a:cubicBezTo>
                      <a:pt x="30" y="8"/>
                      <a:pt x="30" y="8"/>
                      <a:pt x="30" y="8"/>
                    </a:cubicBezTo>
                    <a:cubicBezTo>
                      <a:pt x="31" y="4"/>
                      <a:pt x="26"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Oval 155">
                <a:extLst>
                  <a:ext uri="{FF2B5EF4-FFF2-40B4-BE49-F238E27FC236}">
                    <a16:creationId xmlns:a16="http://schemas.microsoft.com/office/drawing/2014/main" id="{B8A324E8-CEDD-4B31-8758-915EA8CD9927}"/>
                  </a:ext>
                </a:extLst>
              </p:cNvPr>
              <p:cNvSpPr>
                <a:spLocks noChangeArrowheads="1"/>
              </p:cNvSpPr>
              <p:nvPr/>
            </p:nvSpPr>
            <p:spPr bwMode="auto">
              <a:xfrm>
                <a:off x="8136255" y="2451735"/>
                <a:ext cx="82550" cy="8763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56">
                <a:extLst>
                  <a:ext uri="{FF2B5EF4-FFF2-40B4-BE49-F238E27FC236}">
                    <a16:creationId xmlns:a16="http://schemas.microsoft.com/office/drawing/2014/main" id="{A31D0478-3015-410A-AF3B-5D6F72B21475}"/>
                  </a:ext>
                </a:extLst>
              </p:cNvPr>
              <p:cNvSpPr/>
              <p:nvPr/>
            </p:nvSpPr>
            <p:spPr bwMode="auto">
              <a:xfrm>
                <a:off x="7826375" y="2553335"/>
                <a:ext cx="144145" cy="130175"/>
              </a:xfrm>
              <a:custGeom>
                <a:avLst/>
                <a:gdLst>
                  <a:gd name="T0" fmla="*/ 25 w 30"/>
                  <a:gd name="T1" fmla="*/ 0 h 27"/>
                  <a:gd name="T2" fmla="*/ 9 w 30"/>
                  <a:gd name="T3" fmla="*/ 0 h 27"/>
                  <a:gd name="T4" fmla="*/ 9 w 30"/>
                  <a:gd name="T5" fmla="*/ 0 h 27"/>
                  <a:gd name="T6" fmla="*/ 0 w 30"/>
                  <a:gd name="T7" fmla="*/ 8 h 27"/>
                  <a:gd name="T8" fmla="*/ 2 w 30"/>
                  <a:gd name="T9" fmla="*/ 18 h 27"/>
                  <a:gd name="T10" fmla="*/ 10 w 30"/>
                  <a:gd name="T11" fmla="*/ 27 h 27"/>
                  <a:gd name="T12" fmla="*/ 15 w 30"/>
                  <a:gd name="T13" fmla="*/ 27 h 27"/>
                  <a:gd name="T14" fmla="*/ 14 w 30"/>
                  <a:gd name="T15" fmla="*/ 20 h 27"/>
                  <a:gd name="T16" fmla="*/ 14 w 30"/>
                  <a:gd name="T17" fmla="*/ 20 h 27"/>
                  <a:gd name="T18" fmla="*/ 14 w 30"/>
                  <a:gd name="T19" fmla="*/ 20 h 27"/>
                  <a:gd name="T20" fmla="*/ 18 w 30"/>
                  <a:gd name="T21" fmla="*/ 8 h 27"/>
                  <a:gd name="T22" fmla="*/ 24 w 30"/>
                  <a:gd name="T23" fmla="*/ 3 h 27"/>
                  <a:gd name="T24" fmla="*/ 30 w 30"/>
                  <a:gd name="T25" fmla="*/ 1 h 27"/>
                  <a:gd name="T26" fmla="*/ 25 w 30"/>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7">
                    <a:moveTo>
                      <a:pt x="25" y="0"/>
                    </a:moveTo>
                    <a:cubicBezTo>
                      <a:pt x="9" y="0"/>
                      <a:pt x="9" y="0"/>
                      <a:pt x="9" y="0"/>
                    </a:cubicBezTo>
                    <a:cubicBezTo>
                      <a:pt x="9" y="0"/>
                      <a:pt x="9" y="0"/>
                      <a:pt x="9" y="0"/>
                    </a:cubicBezTo>
                    <a:cubicBezTo>
                      <a:pt x="4" y="0"/>
                      <a:pt x="0" y="4"/>
                      <a:pt x="0" y="8"/>
                    </a:cubicBezTo>
                    <a:cubicBezTo>
                      <a:pt x="2" y="18"/>
                      <a:pt x="2" y="18"/>
                      <a:pt x="2" y="18"/>
                    </a:cubicBezTo>
                    <a:cubicBezTo>
                      <a:pt x="3" y="23"/>
                      <a:pt x="5" y="27"/>
                      <a:pt x="10" y="27"/>
                    </a:cubicBezTo>
                    <a:cubicBezTo>
                      <a:pt x="15" y="27"/>
                      <a:pt x="15" y="27"/>
                      <a:pt x="15" y="27"/>
                    </a:cubicBezTo>
                    <a:cubicBezTo>
                      <a:pt x="14" y="20"/>
                      <a:pt x="14" y="20"/>
                      <a:pt x="14" y="20"/>
                    </a:cubicBezTo>
                    <a:cubicBezTo>
                      <a:pt x="14" y="20"/>
                      <a:pt x="14" y="20"/>
                      <a:pt x="14" y="20"/>
                    </a:cubicBezTo>
                    <a:cubicBezTo>
                      <a:pt x="14" y="20"/>
                      <a:pt x="14" y="20"/>
                      <a:pt x="14" y="20"/>
                    </a:cubicBezTo>
                    <a:cubicBezTo>
                      <a:pt x="13" y="16"/>
                      <a:pt x="15" y="11"/>
                      <a:pt x="18" y="8"/>
                    </a:cubicBezTo>
                    <a:cubicBezTo>
                      <a:pt x="19" y="6"/>
                      <a:pt x="22" y="4"/>
                      <a:pt x="24" y="3"/>
                    </a:cubicBezTo>
                    <a:cubicBezTo>
                      <a:pt x="26" y="2"/>
                      <a:pt x="28" y="2"/>
                      <a:pt x="30" y="1"/>
                    </a:cubicBezTo>
                    <a:cubicBezTo>
                      <a:pt x="28" y="0"/>
                      <a:pt x="27"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Oval 157">
                <a:extLst>
                  <a:ext uri="{FF2B5EF4-FFF2-40B4-BE49-F238E27FC236}">
                    <a16:creationId xmlns:a16="http://schemas.microsoft.com/office/drawing/2014/main" id="{F2E9A873-A4DD-4A05-8564-219312015ABA}"/>
                  </a:ext>
                </a:extLst>
              </p:cNvPr>
              <p:cNvSpPr>
                <a:spLocks noChangeArrowheads="1"/>
              </p:cNvSpPr>
              <p:nvPr/>
            </p:nvSpPr>
            <p:spPr bwMode="auto">
              <a:xfrm>
                <a:off x="7864475" y="2451735"/>
                <a:ext cx="86995" cy="8763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a:extLst>
                <a:ext uri="{FF2B5EF4-FFF2-40B4-BE49-F238E27FC236}">
                  <a16:creationId xmlns:a16="http://schemas.microsoft.com/office/drawing/2014/main" id="{57B68E08-23D9-4809-96AE-42DC88A0DDE0}"/>
                </a:ext>
              </a:extLst>
            </p:cNvPr>
            <p:cNvGrpSpPr/>
            <p:nvPr/>
          </p:nvGrpSpPr>
          <p:grpSpPr>
            <a:xfrm>
              <a:off x="5272908" y="2691232"/>
              <a:ext cx="424815" cy="430530"/>
              <a:chOff x="9387205" y="3973830"/>
              <a:chExt cx="424815" cy="430530"/>
            </a:xfrm>
            <a:solidFill>
              <a:schemeClr val="bg1"/>
            </a:solidFill>
          </p:grpSpPr>
          <p:sp>
            <p:nvSpPr>
              <p:cNvPr id="44" name="Freeform 73">
                <a:extLst>
                  <a:ext uri="{FF2B5EF4-FFF2-40B4-BE49-F238E27FC236}">
                    <a16:creationId xmlns:a16="http://schemas.microsoft.com/office/drawing/2014/main" id="{F596F450-3040-454A-AA40-1EE49D7DAC7B}"/>
                  </a:ext>
                </a:extLst>
              </p:cNvPr>
              <p:cNvSpPr>
                <a:spLocks noEditPoints="1"/>
              </p:cNvSpPr>
              <p:nvPr/>
            </p:nvSpPr>
            <p:spPr bwMode="auto">
              <a:xfrm>
                <a:off x="9705975" y="3973830"/>
                <a:ext cx="106045" cy="430530"/>
              </a:xfrm>
              <a:custGeom>
                <a:avLst/>
                <a:gdLst>
                  <a:gd name="T0" fmla="*/ 15 w 22"/>
                  <a:gd name="T1" fmla="*/ 0 h 89"/>
                  <a:gd name="T2" fmla="*/ 7 w 22"/>
                  <a:gd name="T3" fmla="*/ 0 h 89"/>
                  <a:gd name="T4" fmla="*/ 0 w 22"/>
                  <a:gd name="T5" fmla="*/ 8 h 89"/>
                  <a:gd name="T6" fmla="*/ 0 w 22"/>
                  <a:gd name="T7" fmla="*/ 80 h 89"/>
                  <a:gd name="T8" fmla="*/ 7 w 22"/>
                  <a:gd name="T9" fmla="*/ 89 h 89"/>
                  <a:gd name="T10" fmla="*/ 15 w 22"/>
                  <a:gd name="T11" fmla="*/ 89 h 89"/>
                  <a:gd name="T12" fmla="*/ 22 w 22"/>
                  <a:gd name="T13" fmla="*/ 80 h 89"/>
                  <a:gd name="T14" fmla="*/ 22 w 22"/>
                  <a:gd name="T15" fmla="*/ 8 h 89"/>
                  <a:gd name="T16" fmla="*/ 15 w 22"/>
                  <a:gd name="T17" fmla="*/ 0 h 89"/>
                  <a:gd name="T18" fmla="*/ 11 w 22"/>
                  <a:gd name="T19" fmla="*/ 80 h 89"/>
                  <a:gd name="T20" fmla="*/ 6 w 22"/>
                  <a:gd name="T21" fmla="*/ 74 h 89"/>
                  <a:gd name="T22" fmla="*/ 11 w 22"/>
                  <a:gd name="T23" fmla="*/ 69 h 89"/>
                  <a:gd name="T24" fmla="*/ 17 w 22"/>
                  <a:gd name="T25" fmla="*/ 74 h 89"/>
                  <a:gd name="T26" fmla="*/ 11 w 22"/>
                  <a:gd name="T27" fmla="*/ 80 h 89"/>
                  <a:gd name="T28" fmla="*/ 17 w 22"/>
                  <a:gd name="T29" fmla="*/ 39 h 89"/>
                  <a:gd name="T30" fmla="*/ 13 w 22"/>
                  <a:gd name="T31" fmla="*/ 42 h 89"/>
                  <a:gd name="T32" fmla="*/ 9 w 22"/>
                  <a:gd name="T33" fmla="*/ 42 h 89"/>
                  <a:gd name="T34" fmla="*/ 6 w 22"/>
                  <a:gd name="T35" fmla="*/ 39 h 89"/>
                  <a:gd name="T36" fmla="*/ 6 w 22"/>
                  <a:gd name="T37" fmla="*/ 9 h 89"/>
                  <a:gd name="T38" fmla="*/ 9 w 22"/>
                  <a:gd name="T39" fmla="*/ 6 h 89"/>
                  <a:gd name="T40" fmla="*/ 13 w 22"/>
                  <a:gd name="T41" fmla="*/ 6 h 89"/>
                  <a:gd name="T42" fmla="*/ 17 w 22"/>
                  <a:gd name="T43" fmla="*/ 9 h 89"/>
                  <a:gd name="T44" fmla="*/ 17 w 22"/>
                  <a:gd name="T45"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89">
                    <a:moveTo>
                      <a:pt x="15" y="0"/>
                    </a:moveTo>
                    <a:cubicBezTo>
                      <a:pt x="7" y="0"/>
                      <a:pt x="7" y="0"/>
                      <a:pt x="7" y="0"/>
                    </a:cubicBezTo>
                    <a:cubicBezTo>
                      <a:pt x="3" y="0"/>
                      <a:pt x="0" y="4"/>
                      <a:pt x="0" y="8"/>
                    </a:cubicBezTo>
                    <a:cubicBezTo>
                      <a:pt x="0" y="80"/>
                      <a:pt x="0" y="80"/>
                      <a:pt x="0" y="80"/>
                    </a:cubicBezTo>
                    <a:cubicBezTo>
                      <a:pt x="0" y="85"/>
                      <a:pt x="3" y="89"/>
                      <a:pt x="7" y="89"/>
                    </a:cubicBezTo>
                    <a:cubicBezTo>
                      <a:pt x="15" y="89"/>
                      <a:pt x="15" y="89"/>
                      <a:pt x="15" y="89"/>
                    </a:cubicBezTo>
                    <a:cubicBezTo>
                      <a:pt x="19" y="89"/>
                      <a:pt x="22" y="85"/>
                      <a:pt x="22" y="80"/>
                    </a:cubicBezTo>
                    <a:cubicBezTo>
                      <a:pt x="22" y="8"/>
                      <a:pt x="22" y="8"/>
                      <a:pt x="22" y="8"/>
                    </a:cubicBezTo>
                    <a:cubicBezTo>
                      <a:pt x="22" y="4"/>
                      <a:pt x="19" y="0"/>
                      <a:pt x="15" y="0"/>
                    </a:cubicBezTo>
                    <a:close/>
                    <a:moveTo>
                      <a:pt x="11" y="80"/>
                    </a:moveTo>
                    <a:cubicBezTo>
                      <a:pt x="8" y="80"/>
                      <a:pt x="6" y="77"/>
                      <a:pt x="6" y="74"/>
                    </a:cubicBezTo>
                    <a:cubicBezTo>
                      <a:pt x="6" y="71"/>
                      <a:pt x="8" y="69"/>
                      <a:pt x="11" y="69"/>
                    </a:cubicBezTo>
                    <a:cubicBezTo>
                      <a:pt x="14" y="69"/>
                      <a:pt x="17" y="71"/>
                      <a:pt x="17" y="74"/>
                    </a:cubicBezTo>
                    <a:cubicBezTo>
                      <a:pt x="17" y="77"/>
                      <a:pt x="14" y="80"/>
                      <a:pt x="11" y="80"/>
                    </a:cubicBezTo>
                    <a:close/>
                    <a:moveTo>
                      <a:pt x="17" y="39"/>
                    </a:moveTo>
                    <a:cubicBezTo>
                      <a:pt x="17" y="41"/>
                      <a:pt x="15" y="42"/>
                      <a:pt x="13" y="42"/>
                    </a:cubicBezTo>
                    <a:cubicBezTo>
                      <a:pt x="9" y="42"/>
                      <a:pt x="9" y="42"/>
                      <a:pt x="9" y="42"/>
                    </a:cubicBezTo>
                    <a:cubicBezTo>
                      <a:pt x="7" y="42"/>
                      <a:pt x="6" y="41"/>
                      <a:pt x="6" y="39"/>
                    </a:cubicBezTo>
                    <a:cubicBezTo>
                      <a:pt x="6" y="9"/>
                      <a:pt x="6" y="9"/>
                      <a:pt x="6" y="9"/>
                    </a:cubicBezTo>
                    <a:cubicBezTo>
                      <a:pt x="6" y="7"/>
                      <a:pt x="7" y="6"/>
                      <a:pt x="9" y="6"/>
                    </a:cubicBezTo>
                    <a:cubicBezTo>
                      <a:pt x="13" y="6"/>
                      <a:pt x="13" y="6"/>
                      <a:pt x="13" y="6"/>
                    </a:cubicBezTo>
                    <a:cubicBezTo>
                      <a:pt x="15" y="6"/>
                      <a:pt x="17" y="7"/>
                      <a:pt x="17" y="9"/>
                    </a:cubicBezTo>
                    <a:lnTo>
                      <a:pt x="17"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74">
                <a:extLst>
                  <a:ext uri="{FF2B5EF4-FFF2-40B4-BE49-F238E27FC236}">
                    <a16:creationId xmlns:a16="http://schemas.microsoft.com/office/drawing/2014/main" id="{89601749-B903-4A13-ABC7-C86DC1491B13}"/>
                  </a:ext>
                </a:extLst>
              </p:cNvPr>
              <p:cNvSpPr>
                <a:spLocks noEditPoints="1"/>
              </p:cNvSpPr>
              <p:nvPr/>
            </p:nvSpPr>
            <p:spPr bwMode="auto">
              <a:xfrm>
                <a:off x="9545955" y="3973830"/>
                <a:ext cx="107950" cy="430530"/>
              </a:xfrm>
              <a:custGeom>
                <a:avLst/>
                <a:gdLst>
                  <a:gd name="T0" fmla="*/ 15 w 22"/>
                  <a:gd name="T1" fmla="*/ 0 h 89"/>
                  <a:gd name="T2" fmla="*/ 7 w 22"/>
                  <a:gd name="T3" fmla="*/ 0 h 89"/>
                  <a:gd name="T4" fmla="*/ 0 w 22"/>
                  <a:gd name="T5" fmla="*/ 8 h 89"/>
                  <a:gd name="T6" fmla="*/ 0 w 22"/>
                  <a:gd name="T7" fmla="*/ 80 h 89"/>
                  <a:gd name="T8" fmla="*/ 7 w 22"/>
                  <a:gd name="T9" fmla="*/ 89 h 89"/>
                  <a:gd name="T10" fmla="*/ 15 w 22"/>
                  <a:gd name="T11" fmla="*/ 89 h 89"/>
                  <a:gd name="T12" fmla="*/ 22 w 22"/>
                  <a:gd name="T13" fmla="*/ 80 h 89"/>
                  <a:gd name="T14" fmla="*/ 22 w 22"/>
                  <a:gd name="T15" fmla="*/ 8 h 89"/>
                  <a:gd name="T16" fmla="*/ 15 w 22"/>
                  <a:gd name="T17" fmla="*/ 0 h 89"/>
                  <a:gd name="T18" fmla="*/ 11 w 22"/>
                  <a:gd name="T19" fmla="*/ 80 h 89"/>
                  <a:gd name="T20" fmla="*/ 5 w 22"/>
                  <a:gd name="T21" fmla="*/ 74 h 89"/>
                  <a:gd name="T22" fmla="*/ 11 w 22"/>
                  <a:gd name="T23" fmla="*/ 69 h 89"/>
                  <a:gd name="T24" fmla="*/ 17 w 22"/>
                  <a:gd name="T25" fmla="*/ 74 h 89"/>
                  <a:gd name="T26" fmla="*/ 11 w 22"/>
                  <a:gd name="T27" fmla="*/ 80 h 89"/>
                  <a:gd name="T28" fmla="*/ 17 w 22"/>
                  <a:gd name="T29" fmla="*/ 39 h 89"/>
                  <a:gd name="T30" fmla="*/ 13 w 22"/>
                  <a:gd name="T31" fmla="*/ 42 h 89"/>
                  <a:gd name="T32" fmla="*/ 9 w 22"/>
                  <a:gd name="T33" fmla="*/ 42 h 89"/>
                  <a:gd name="T34" fmla="*/ 5 w 22"/>
                  <a:gd name="T35" fmla="*/ 39 h 89"/>
                  <a:gd name="T36" fmla="*/ 5 w 22"/>
                  <a:gd name="T37" fmla="*/ 9 h 89"/>
                  <a:gd name="T38" fmla="*/ 9 w 22"/>
                  <a:gd name="T39" fmla="*/ 6 h 89"/>
                  <a:gd name="T40" fmla="*/ 13 w 22"/>
                  <a:gd name="T41" fmla="*/ 6 h 89"/>
                  <a:gd name="T42" fmla="*/ 17 w 22"/>
                  <a:gd name="T43" fmla="*/ 9 h 89"/>
                  <a:gd name="T44" fmla="*/ 17 w 22"/>
                  <a:gd name="T45"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89">
                    <a:moveTo>
                      <a:pt x="15" y="0"/>
                    </a:moveTo>
                    <a:cubicBezTo>
                      <a:pt x="7" y="0"/>
                      <a:pt x="7" y="0"/>
                      <a:pt x="7" y="0"/>
                    </a:cubicBezTo>
                    <a:cubicBezTo>
                      <a:pt x="3" y="0"/>
                      <a:pt x="0" y="4"/>
                      <a:pt x="0" y="8"/>
                    </a:cubicBezTo>
                    <a:cubicBezTo>
                      <a:pt x="0" y="80"/>
                      <a:pt x="0" y="80"/>
                      <a:pt x="0" y="80"/>
                    </a:cubicBezTo>
                    <a:cubicBezTo>
                      <a:pt x="0" y="85"/>
                      <a:pt x="3" y="89"/>
                      <a:pt x="7" y="89"/>
                    </a:cubicBezTo>
                    <a:cubicBezTo>
                      <a:pt x="15" y="89"/>
                      <a:pt x="15" y="89"/>
                      <a:pt x="15" y="89"/>
                    </a:cubicBezTo>
                    <a:cubicBezTo>
                      <a:pt x="19" y="89"/>
                      <a:pt x="22" y="85"/>
                      <a:pt x="22" y="80"/>
                    </a:cubicBezTo>
                    <a:cubicBezTo>
                      <a:pt x="22" y="8"/>
                      <a:pt x="22" y="8"/>
                      <a:pt x="22" y="8"/>
                    </a:cubicBezTo>
                    <a:cubicBezTo>
                      <a:pt x="22" y="4"/>
                      <a:pt x="19" y="0"/>
                      <a:pt x="15" y="0"/>
                    </a:cubicBezTo>
                    <a:close/>
                    <a:moveTo>
                      <a:pt x="11" y="80"/>
                    </a:moveTo>
                    <a:cubicBezTo>
                      <a:pt x="8" y="80"/>
                      <a:pt x="5" y="77"/>
                      <a:pt x="5" y="74"/>
                    </a:cubicBezTo>
                    <a:cubicBezTo>
                      <a:pt x="5" y="71"/>
                      <a:pt x="8" y="69"/>
                      <a:pt x="11" y="69"/>
                    </a:cubicBezTo>
                    <a:cubicBezTo>
                      <a:pt x="14" y="69"/>
                      <a:pt x="17" y="71"/>
                      <a:pt x="17" y="74"/>
                    </a:cubicBezTo>
                    <a:cubicBezTo>
                      <a:pt x="17" y="77"/>
                      <a:pt x="14" y="80"/>
                      <a:pt x="11" y="80"/>
                    </a:cubicBezTo>
                    <a:close/>
                    <a:moveTo>
                      <a:pt x="17" y="39"/>
                    </a:moveTo>
                    <a:cubicBezTo>
                      <a:pt x="17" y="41"/>
                      <a:pt x="15" y="42"/>
                      <a:pt x="13" y="42"/>
                    </a:cubicBezTo>
                    <a:cubicBezTo>
                      <a:pt x="9" y="42"/>
                      <a:pt x="9" y="42"/>
                      <a:pt x="9" y="42"/>
                    </a:cubicBezTo>
                    <a:cubicBezTo>
                      <a:pt x="7" y="42"/>
                      <a:pt x="5" y="41"/>
                      <a:pt x="5" y="39"/>
                    </a:cubicBezTo>
                    <a:cubicBezTo>
                      <a:pt x="5" y="9"/>
                      <a:pt x="5" y="9"/>
                      <a:pt x="5" y="9"/>
                    </a:cubicBezTo>
                    <a:cubicBezTo>
                      <a:pt x="5" y="7"/>
                      <a:pt x="7" y="6"/>
                      <a:pt x="9" y="6"/>
                    </a:cubicBezTo>
                    <a:cubicBezTo>
                      <a:pt x="13" y="6"/>
                      <a:pt x="13" y="6"/>
                      <a:pt x="13" y="6"/>
                    </a:cubicBezTo>
                    <a:cubicBezTo>
                      <a:pt x="15" y="6"/>
                      <a:pt x="17" y="7"/>
                      <a:pt x="17" y="9"/>
                    </a:cubicBezTo>
                    <a:lnTo>
                      <a:pt x="17"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75">
                <a:extLst>
                  <a:ext uri="{FF2B5EF4-FFF2-40B4-BE49-F238E27FC236}">
                    <a16:creationId xmlns:a16="http://schemas.microsoft.com/office/drawing/2014/main" id="{405CF416-CE4C-49A2-8F89-E5D32EA6F3D5}"/>
                  </a:ext>
                </a:extLst>
              </p:cNvPr>
              <p:cNvSpPr>
                <a:spLocks noEditPoints="1"/>
              </p:cNvSpPr>
              <p:nvPr/>
            </p:nvSpPr>
            <p:spPr bwMode="auto">
              <a:xfrm>
                <a:off x="9387205" y="3973830"/>
                <a:ext cx="106045" cy="430530"/>
              </a:xfrm>
              <a:custGeom>
                <a:avLst/>
                <a:gdLst>
                  <a:gd name="T0" fmla="*/ 15 w 22"/>
                  <a:gd name="T1" fmla="*/ 0 h 89"/>
                  <a:gd name="T2" fmla="*/ 7 w 22"/>
                  <a:gd name="T3" fmla="*/ 0 h 89"/>
                  <a:gd name="T4" fmla="*/ 0 w 22"/>
                  <a:gd name="T5" fmla="*/ 8 h 89"/>
                  <a:gd name="T6" fmla="*/ 0 w 22"/>
                  <a:gd name="T7" fmla="*/ 80 h 89"/>
                  <a:gd name="T8" fmla="*/ 7 w 22"/>
                  <a:gd name="T9" fmla="*/ 89 h 89"/>
                  <a:gd name="T10" fmla="*/ 15 w 22"/>
                  <a:gd name="T11" fmla="*/ 89 h 89"/>
                  <a:gd name="T12" fmla="*/ 22 w 22"/>
                  <a:gd name="T13" fmla="*/ 80 h 89"/>
                  <a:gd name="T14" fmla="*/ 22 w 22"/>
                  <a:gd name="T15" fmla="*/ 8 h 89"/>
                  <a:gd name="T16" fmla="*/ 15 w 22"/>
                  <a:gd name="T17" fmla="*/ 0 h 89"/>
                  <a:gd name="T18" fmla="*/ 11 w 22"/>
                  <a:gd name="T19" fmla="*/ 80 h 89"/>
                  <a:gd name="T20" fmla="*/ 5 w 22"/>
                  <a:gd name="T21" fmla="*/ 74 h 89"/>
                  <a:gd name="T22" fmla="*/ 11 w 22"/>
                  <a:gd name="T23" fmla="*/ 69 h 89"/>
                  <a:gd name="T24" fmla="*/ 16 w 22"/>
                  <a:gd name="T25" fmla="*/ 74 h 89"/>
                  <a:gd name="T26" fmla="*/ 11 w 22"/>
                  <a:gd name="T27" fmla="*/ 80 h 89"/>
                  <a:gd name="T28" fmla="*/ 16 w 22"/>
                  <a:gd name="T29" fmla="*/ 39 h 89"/>
                  <a:gd name="T30" fmla="*/ 13 w 22"/>
                  <a:gd name="T31" fmla="*/ 42 h 89"/>
                  <a:gd name="T32" fmla="*/ 9 w 22"/>
                  <a:gd name="T33" fmla="*/ 42 h 89"/>
                  <a:gd name="T34" fmla="*/ 5 w 22"/>
                  <a:gd name="T35" fmla="*/ 39 h 89"/>
                  <a:gd name="T36" fmla="*/ 5 w 22"/>
                  <a:gd name="T37" fmla="*/ 9 h 89"/>
                  <a:gd name="T38" fmla="*/ 9 w 22"/>
                  <a:gd name="T39" fmla="*/ 6 h 89"/>
                  <a:gd name="T40" fmla="*/ 13 w 22"/>
                  <a:gd name="T41" fmla="*/ 6 h 89"/>
                  <a:gd name="T42" fmla="*/ 16 w 22"/>
                  <a:gd name="T43" fmla="*/ 9 h 89"/>
                  <a:gd name="T44" fmla="*/ 16 w 22"/>
                  <a:gd name="T45"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89">
                    <a:moveTo>
                      <a:pt x="15" y="0"/>
                    </a:moveTo>
                    <a:cubicBezTo>
                      <a:pt x="7" y="0"/>
                      <a:pt x="7" y="0"/>
                      <a:pt x="7" y="0"/>
                    </a:cubicBezTo>
                    <a:cubicBezTo>
                      <a:pt x="3" y="0"/>
                      <a:pt x="0" y="4"/>
                      <a:pt x="0" y="8"/>
                    </a:cubicBezTo>
                    <a:cubicBezTo>
                      <a:pt x="0" y="80"/>
                      <a:pt x="0" y="80"/>
                      <a:pt x="0" y="80"/>
                    </a:cubicBezTo>
                    <a:cubicBezTo>
                      <a:pt x="0" y="85"/>
                      <a:pt x="3" y="89"/>
                      <a:pt x="7" y="89"/>
                    </a:cubicBezTo>
                    <a:cubicBezTo>
                      <a:pt x="15" y="89"/>
                      <a:pt x="15" y="89"/>
                      <a:pt x="15" y="89"/>
                    </a:cubicBezTo>
                    <a:cubicBezTo>
                      <a:pt x="19" y="89"/>
                      <a:pt x="22" y="85"/>
                      <a:pt x="22" y="80"/>
                    </a:cubicBezTo>
                    <a:cubicBezTo>
                      <a:pt x="22" y="8"/>
                      <a:pt x="22" y="8"/>
                      <a:pt x="22" y="8"/>
                    </a:cubicBezTo>
                    <a:cubicBezTo>
                      <a:pt x="22" y="4"/>
                      <a:pt x="19" y="0"/>
                      <a:pt x="15" y="0"/>
                    </a:cubicBezTo>
                    <a:close/>
                    <a:moveTo>
                      <a:pt x="11" y="80"/>
                    </a:moveTo>
                    <a:cubicBezTo>
                      <a:pt x="8" y="80"/>
                      <a:pt x="5" y="77"/>
                      <a:pt x="5" y="74"/>
                    </a:cubicBezTo>
                    <a:cubicBezTo>
                      <a:pt x="5" y="71"/>
                      <a:pt x="8" y="69"/>
                      <a:pt x="11" y="69"/>
                    </a:cubicBezTo>
                    <a:cubicBezTo>
                      <a:pt x="14" y="69"/>
                      <a:pt x="16" y="71"/>
                      <a:pt x="16" y="74"/>
                    </a:cubicBezTo>
                    <a:cubicBezTo>
                      <a:pt x="16" y="77"/>
                      <a:pt x="14" y="80"/>
                      <a:pt x="11" y="80"/>
                    </a:cubicBezTo>
                    <a:close/>
                    <a:moveTo>
                      <a:pt x="16" y="39"/>
                    </a:moveTo>
                    <a:cubicBezTo>
                      <a:pt x="16" y="41"/>
                      <a:pt x="15" y="42"/>
                      <a:pt x="13" y="42"/>
                    </a:cubicBezTo>
                    <a:cubicBezTo>
                      <a:pt x="9" y="42"/>
                      <a:pt x="9" y="42"/>
                      <a:pt x="9" y="42"/>
                    </a:cubicBezTo>
                    <a:cubicBezTo>
                      <a:pt x="7" y="42"/>
                      <a:pt x="5" y="41"/>
                      <a:pt x="5" y="39"/>
                    </a:cubicBezTo>
                    <a:cubicBezTo>
                      <a:pt x="5" y="9"/>
                      <a:pt x="5" y="9"/>
                      <a:pt x="5" y="9"/>
                    </a:cubicBezTo>
                    <a:cubicBezTo>
                      <a:pt x="5" y="7"/>
                      <a:pt x="7" y="6"/>
                      <a:pt x="9" y="6"/>
                    </a:cubicBezTo>
                    <a:cubicBezTo>
                      <a:pt x="13" y="6"/>
                      <a:pt x="13" y="6"/>
                      <a:pt x="13" y="6"/>
                    </a:cubicBezTo>
                    <a:cubicBezTo>
                      <a:pt x="15" y="6"/>
                      <a:pt x="16" y="7"/>
                      <a:pt x="16" y="9"/>
                    </a:cubicBezTo>
                    <a:lnTo>
                      <a:pt x="1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组合 46">
              <a:extLst>
                <a:ext uri="{FF2B5EF4-FFF2-40B4-BE49-F238E27FC236}">
                  <a16:creationId xmlns:a16="http://schemas.microsoft.com/office/drawing/2014/main" id="{7D9503CA-CFE8-49C9-8EE6-5B59ABAFE016}"/>
                </a:ext>
              </a:extLst>
            </p:cNvPr>
            <p:cNvGrpSpPr/>
            <p:nvPr/>
          </p:nvGrpSpPr>
          <p:grpSpPr>
            <a:xfrm>
              <a:off x="9029972" y="2298963"/>
              <a:ext cx="353695" cy="430530"/>
              <a:chOff x="7864475" y="3195955"/>
              <a:chExt cx="353695" cy="430530"/>
            </a:xfrm>
            <a:solidFill>
              <a:schemeClr val="bg1"/>
            </a:solidFill>
          </p:grpSpPr>
          <p:sp>
            <p:nvSpPr>
              <p:cNvPr id="48" name="Freeform 105">
                <a:extLst>
                  <a:ext uri="{FF2B5EF4-FFF2-40B4-BE49-F238E27FC236}">
                    <a16:creationId xmlns:a16="http://schemas.microsoft.com/office/drawing/2014/main" id="{2345D994-34B2-42E2-A682-7DA13C43FC17}"/>
                  </a:ext>
                </a:extLst>
              </p:cNvPr>
              <p:cNvSpPr/>
              <p:nvPr/>
            </p:nvSpPr>
            <p:spPr bwMode="auto">
              <a:xfrm>
                <a:off x="7980680" y="3297555"/>
                <a:ext cx="127000" cy="24130"/>
              </a:xfrm>
              <a:custGeom>
                <a:avLst/>
                <a:gdLst>
                  <a:gd name="T0" fmla="*/ 26 w 26"/>
                  <a:gd name="T1" fmla="*/ 2 h 5"/>
                  <a:gd name="T2" fmla="*/ 23 w 26"/>
                  <a:gd name="T3" fmla="*/ 5 h 5"/>
                  <a:gd name="T4" fmla="*/ 2 w 26"/>
                  <a:gd name="T5" fmla="*/ 5 h 5"/>
                  <a:gd name="T6" fmla="*/ 0 w 26"/>
                  <a:gd name="T7" fmla="*/ 2 h 5"/>
                  <a:gd name="T8" fmla="*/ 0 w 26"/>
                  <a:gd name="T9" fmla="*/ 2 h 5"/>
                  <a:gd name="T10" fmla="*/ 2 w 26"/>
                  <a:gd name="T11" fmla="*/ 0 h 5"/>
                  <a:gd name="T12" fmla="*/ 23 w 26"/>
                  <a:gd name="T13" fmla="*/ 0 h 5"/>
                  <a:gd name="T14" fmla="*/ 26 w 2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5">
                    <a:moveTo>
                      <a:pt x="26" y="2"/>
                    </a:moveTo>
                    <a:cubicBezTo>
                      <a:pt x="26" y="4"/>
                      <a:pt x="25" y="5"/>
                      <a:pt x="23" y="5"/>
                    </a:cubicBezTo>
                    <a:cubicBezTo>
                      <a:pt x="2" y="5"/>
                      <a:pt x="2" y="5"/>
                      <a:pt x="2" y="5"/>
                    </a:cubicBezTo>
                    <a:cubicBezTo>
                      <a:pt x="1" y="5"/>
                      <a:pt x="0" y="4"/>
                      <a:pt x="0" y="2"/>
                    </a:cubicBezTo>
                    <a:cubicBezTo>
                      <a:pt x="0" y="2"/>
                      <a:pt x="0" y="2"/>
                      <a:pt x="0" y="2"/>
                    </a:cubicBezTo>
                    <a:cubicBezTo>
                      <a:pt x="0" y="1"/>
                      <a:pt x="1" y="0"/>
                      <a:pt x="2" y="0"/>
                    </a:cubicBezTo>
                    <a:cubicBezTo>
                      <a:pt x="23" y="0"/>
                      <a:pt x="23" y="0"/>
                      <a:pt x="23" y="0"/>
                    </a:cubicBezTo>
                    <a:cubicBezTo>
                      <a:pt x="25" y="0"/>
                      <a:pt x="26" y="1"/>
                      <a:pt x="2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06">
                <a:extLst>
                  <a:ext uri="{FF2B5EF4-FFF2-40B4-BE49-F238E27FC236}">
                    <a16:creationId xmlns:a16="http://schemas.microsoft.com/office/drawing/2014/main" id="{B8234055-AE5D-4697-9C88-965D95087024}"/>
                  </a:ext>
                </a:extLst>
              </p:cNvPr>
              <p:cNvSpPr/>
              <p:nvPr/>
            </p:nvSpPr>
            <p:spPr bwMode="auto">
              <a:xfrm>
                <a:off x="7971155" y="3195955"/>
                <a:ext cx="146050" cy="81280"/>
              </a:xfrm>
              <a:custGeom>
                <a:avLst/>
                <a:gdLst>
                  <a:gd name="T0" fmla="*/ 30 w 30"/>
                  <a:gd name="T1" fmla="*/ 9 h 17"/>
                  <a:gd name="T2" fmla="*/ 23 w 30"/>
                  <a:gd name="T3" fmla="*/ 17 h 17"/>
                  <a:gd name="T4" fmla="*/ 6 w 30"/>
                  <a:gd name="T5" fmla="*/ 17 h 17"/>
                  <a:gd name="T6" fmla="*/ 0 w 30"/>
                  <a:gd name="T7" fmla="*/ 9 h 17"/>
                  <a:gd name="T8" fmla="*/ 0 w 30"/>
                  <a:gd name="T9" fmla="*/ 9 h 17"/>
                  <a:gd name="T10" fmla="*/ 6 w 30"/>
                  <a:gd name="T11" fmla="*/ 0 h 17"/>
                  <a:gd name="T12" fmla="*/ 13 w 30"/>
                  <a:gd name="T13" fmla="*/ 5 h 17"/>
                  <a:gd name="T14" fmla="*/ 17 w 30"/>
                  <a:gd name="T15" fmla="*/ 0 h 17"/>
                  <a:gd name="T16" fmla="*/ 21 w 30"/>
                  <a:gd name="T17" fmla="*/ 5 h 17"/>
                  <a:gd name="T18" fmla="*/ 23 w 30"/>
                  <a:gd name="T19" fmla="*/ 0 h 17"/>
                  <a:gd name="T20" fmla="*/ 30 w 30"/>
                  <a:gd name="T2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7">
                    <a:moveTo>
                      <a:pt x="30" y="9"/>
                    </a:moveTo>
                    <a:cubicBezTo>
                      <a:pt x="30" y="14"/>
                      <a:pt x="27" y="17"/>
                      <a:pt x="23" y="17"/>
                    </a:cubicBezTo>
                    <a:cubicBezTo>
                      <a:pt x="6" y="17"/>
                      <a:pt x="6" y="17"/>
                      <a:pt x="6" y="17"/>
                    </a:cubicBezTo>
                    <a:cubicBezTo>
                      <a:pt x="3" y="17"/>
                      <a:pt x="0" y="14"/>
                      <a:pt x="0" y="9"/>
                    </a:cubicBezTo>
                    <a:cubicBezTo>
                      <a:pt x="0" y="9"/>
                      <a:pt x="0" y="9"/>
                      <a:pt x="0" y="9"/>
                    </a:cubicBezTo>
                    <a:cubicBezTo>
                      <a:pt x="0" y="4"/>
                      <a:pt x="3" y="0"/>
                      <a:pt x="6" y="0"/>
                    </a:cubicBezTo>
                    <a:cubicBezTo>
                      <a:pt x="6" y="0"/>
                      <a:pt x="11" y="5"/>
                      <a:pt x="13" y="5"/>
                    </a:cubicBezTo>
                    <a:cubicBezTo>
                      <a:pt x="14" y="4"/>
                      <a:pt x="15" y="0"/>
                      <a:pt x="17" y="0"/>
                    </a:cubicBezTo>
                    <a:cubicBezTo>
                      <a:pt x="18" y="1"/>
                      <a:pt x="20" y="5"/>
                      <a:pt x="21" y="5"/>
                    </a:cubicBezTo>
                    <a:cubicBezTo>
                      <a:pt x="22" y="4"/>
                      <a:pt x="23" y="0"/>
                      <a:pt x="23" y="0"/>
                    </a:cubicBezTo>
                    <a:cubicBezTo>
                      <a:pt x="27" y="0"/>
                      <a:pt x="30" y="4"/>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07">
                <a:extLst>
                  <a:ext uri="{FF2B5EF4-FFF2-40B4-BE49-F238E27FC236}">
                    <a16:creationId xmlns:a16="http://schemas.microsoft.com/office/drawing/2014/main" id="{93350041-5EEB-4C1A-BCA6-ED246393F99E}"/>
                  </a:ext>
                </a:extLst>
              </p:cNvPr>
              <p:cNvSpPr>
                <a:spLocks noEditPoints="1"/>
              </p:cNvSpPr>
              <p:nvPr/>
            </p:nvSpPr>
            <p:spPr bwMode="auto">
              <a:xfrm>
                <a:off x="7864475" y="3335655"/>
                <a:ext cx="353695" cy="290830"/>
              </a:xfrm>
              <a:custGeom>
                <a:avLst/>
                <a:gdLst>
                  <a:gd name="T0" fmla="*/ 73 w 73"/>
                  <a:gd name="T1" fmla="*/ 53 h 60"/>
                  <a:gd name="T2" fmla="*/ 67 w 73"/>
                  <a:gd name="T3" fmla="*/ 60 h 60"/>
                  <a:gd name="T4" fmla="*/ 7 w 73"/>
                  <a:gd name="T5" fmla="*/ 60 h 60"/>
                  <a:gd name="T6" fmla="*/ 0 w 73"/>
                  <a:gd name="T7" fmla="*/ 53 h 60"/>
                  <a:gd name="T8" fmla="*/ 7 w 73"/>
                  <a:gd name="T9" fmla="*/ 47 h 60"/>
                  <a:gd name="T10" fmla="*/ 7 w 73"/>
                  <a:gd name="T11" fmla="*/ 22 h 60"/>
                  <a:gd name="T12" fmla="*/ 28 w 73"/>
                  <a:gd name="T13" fmla="*/ 0 h 60"/>
                  <a:gd name="T14" fmla="*/ 45 w 73"/>
                  <a:gd name="T15" fmla="*/ 0 h 60"/>
                  <a:gd name="T16" fmla="*/ 67 w 73"/>
                  <a:gd name="T17" fmla="*/ 22 h 60"/>
                  <a:gd name="T18" fmla="*/ 67 w 73"/>
                  <a:gd name="T19" fmla="*/ 47 h 60"/>
                  <a:gd name="T20" fmla="*/ 73 w 73"/>
                  <a:gd name="T21" fmla="*/ 53 h 60"/>
                  <a:gd name="T22" fmla="*/ 49 w 73"/>
                  <a:gd name="T23" fmla="*/ 35 h 60"/>
                  <a:gd name="T24" fmla="*/ 40 w 73"/>
                  <a:gd name="T25" fmla="*/ 26 h 60"/>
                  <a:gd name="T26" fmla="*/ 34 w 73"/>
                  <a:gd name="T27" fmla="*/ 21 h 60"/>
                  <a:gd name="T28" fmla="*/ 39 w 73"/>
                  <a:gd name="T29" fmla="*/ 18 h 60"/>
                  <a:gd name="T30" fmla="*/ 46 w 73"/>
                  <a:gd name="T31" fmla="*/ 20 h 60"/>
                  <a:gd name="T32" fmla="*/ 47 w 73"/>
                  <a:gd name="T33" fmla="*/ 15 h 60"/>
                  <a:gd name="T34" fmla="*/ 40 w 73"/>
                  <a:gd name="T35" fmla="*/ 13 h 60"/>
                  <a:gd name="T36" fmla="*/ 40 w 73"/>
                  <a:gd name="T37" fmla="*/ 12 h 60"/>
                  <a:gd name="T38" fmla="*/ 40 w 73"/>
                  <a:gd name="T39" fmla="*/ 12 h 60"/>
                  <a:gd name="T40" fmla="*/ 40 w 73"/>
                  <a:gd name="T41" fmla="*/ 12 h 60"/>
                  <a:gd name="T42" fmla="*/ 37 w 73"/>
                  <a:gd name="T43" fmla="*/ 9 h 60"/>
                  <a:gd name="T44" fmla="*/ 35 w 73"/>
                  <a:gd name="T45" fmla="*/ 12 h 60"/>
                  <a:gd name="T46" fmla="*/ 35 w 73"/>
                  <a:gd name="T47" fmla="*/ 13 h 60"/>
                  <a:gd name="T48" fmla="*/ 35 w 73"/>
                  <a:gd name="T49" fmla="*/ 13 h 60"/>
                  <a:gd name="T50" fmla="*/ 35 w 73"/>
                  <a:gd name="T51" fmla="*/ 13 h 60"/>
                  <a:gd name="T52" fmla="*/ 27 w 73"/>
                  <a:gd name="T53" fmla="*/ 22 h 60"/>
                  <a:gd name="T54" fmla="*/ 36 w 73"/>
                  <a:gd name="T55" fmla="*/ 31 h 60"/>
                  <a:gd name="T56" fmla="*/ 41 w 73"/>
                  <a:gd name="T57" fmla="*/ 36 h 60"/>
                  <a:gd name="T58" fmla="*/ 36 w 73"/>
                  <a:gd name="T59" fmla="*/ 39 h 60"/>
                  <a:gd name="T60" fmla="*/ 28 w 73"/>
                  <a:gd name="T61" fmla="*/ 37 h 60"/>
                  <a:gd name="T62" fmla="*/ 26 w 73"/>
                  <a:gd name="T63" fmla="*/ 43 h 60"/>
                  <a:gd name="T64" fmla="*/ 35 w 73"/>
                  <a:gd name="T65" fmla="*/ 45 h 60"/>
                  <a:gd name="T66" fmla="*/ 35 w 73"/>
                  <a:gd name="T67" fmla="*/ 46 h 60"/>
                  <a:gd name="T68" fmla="*/ 35 w 73"/>
                  <a:gd name="T69" fmla="*/ 46 h 60"/>
                  <a:gd name="T70" fmla="*/ 35 w 73"/>
                  <a:gd name="T71" fmla="*/ 46 h 60"/>
                  <a:gd name="T72" fmla="*/ 37 w 73"/>
                  <a:gd name="T73" fmla="*/ 48 h 60"/>
                  <a:gd name="T74" fmla="*/ 40 w 73"/>
                  <a:gd name="T75" fmla="*/ 46 h 60"/>
                  <a:gd name="T76" fmla="*/ 40 w 73"/>
                  <a:gd name="T77" fmla="*/ 46 h 60"/>
                  <a:gd name="T78" fmla="*/ 40 w 73"/>
                  <a:gd name="T79" fmla="*/ 46 h 60"/>
                  <a:gd name="T80" fmla="*/ 40 w 73"/>
                  <a:gd name="T81" fmla="*/ 44 h 60"/>
                  <a:gd name="T82" fmla="*/ 49 w 73"/>
                  <a:gd name="T83" fmla="*/ 3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60">
                    <a:moveTo>
                      <a:pt x="73" y="53"/>
                    </a:moveTo>
                    <a:cubicBezTo>
                      <a:pt x="73" y="57"/>
                      <a:pt x="70" y="60"/>
                      <a:pt x="67" y="60"/>
                    </a:cubicBezTo>
                    <a:cubicBezTo>
                      <a:pt x="7" y="60"/>
                      <a:pt x="7" y="60"/>
                      <a:pt x="7" y="60"/>
                    </a:cubicBezTo>
                    <a:cubicBezTo>
                      <a:pt x="3" y="60"/>
                      <a:pt x="0" y="57"/>
                      <a:pt x="0" y="53"/>
                    </a:cubicBezTo>
                    <a:cubicBezTo>
                      <a:pt x="0" y="50"/>
                      <a:pt x="3" y="47"/>
                      <a:pt x="7" y="47"/>
                    </a:cubicBezTo>
                    <a:cubicBezTo>
                      <a:pt x="7" y="22"/>
                      <a:pt x="7" y="22"/>
                      <a:pt x="7" y="22"/>
                    </a:cubicBezTo>
                    <a:cubicBezTo>
                      <a:pt x="7" y="10"/>
                      <a:pt x="16" y="0"/>
                      <a:pt x="28" y="0"/>
                    </a:cubicBezTo>
                    <a:cubicBezTo>
                      <a:pt x="45" y="0"/>
                      <a:pt x="45" y="0"/>
                      <a:pt x="45" y="0"/>
                    </a:cubicBezTo>
                    <a:cubicBezTo>
                      <a:pt x="57" y="0"/>
                      <a:pt x="67" y="10"/>
                      <a:pt x="67" y="22"/>
                    </a:cubicBezTo>
                    <a:cubicBezTo>
                      <a:pt x="67" y="47"/>
                      <a:pt x="67" y="47"/>
                      <a:pt x="67" y="47"/>
                    </a:cubicBezTo>
                    <a:cubicBezTo>
                      <a:pt x="70" y="47"/>
                      <a:pt x="73" y="50"/>
                      <a:pt x="73" y="53"/>
                    </a:cubicBezTo>
                    <a:close/>
                    <a:moveTo>
                      <a:pt x="49" y="35"/>
                    </a:moveTo>
                    <a:cubicBezTo>
                      <a:pt x="49" y="30"/>
                      <a:pt x="46" y="28"/>
                      <a:pt x="40" y="26"/>
                    </a:cubicBezTo>
                    <a:cubicBezTo>
                      <a:pt x="36" y="24"/>
                      <a:pt x="34" y="23"/>
                      <a:pt x="34" y="21"/>
                    </a:cubicBezTo>
                    <a:cubicBezTo>
                      <a:pt x="34" y="20"/>
                      <a:pt x="35" y="18"/>
                      <a:pt x="39" y="18"/>
                    </a:cubicBezTo>
                    <a:cubicBezTo>
                      <a:pt x="42" y="18"/>
                      <a:pt x="45" y="20"/>
                      <a:pt x="46" y="20"/>
                    </a:cubicBezTo>
                    <a:cubicBezTo>
                      <a:pt x="47" y="15"/>
                      <a:pt x="47" y="15"/>
                      <a:pt x="47" y="15"/>
                    </a:cubicBezTo>
                    <a:cubicBezTo>
                      <a:pt x="46" y="14"/>
                      <a:pt x="43" y="13"/>
                      <a:pt x="40" y="13"/>
                    </a:cubicBezTo>
                    <a:cubicBezTo>
                      <a:pt x="40" y="12"/>
                      <a:pt x="40" y="12"/>
                      <a:pt x="40" y="12"/>
                    </a:cubicBezTo>
                    <a:cubicBezTo>
                      <a:pt x="40" y="12"/>
                      <a:pt x="40" y="12"/>
                      <a:pt x="40" y="12"/>
                    </a:cubicBezTo>
                    <a:cubicBezTo>
                      <a:pt x="40" y="12"/>
                      <a:pt x="40" y="12"/>
                      <a:pt x="40" y="12"/>
                    </a:cubicBezTo>
                    <a:cubicBezTo>
                      <a:pt x="40" y="10"/>
                      <a:pt x="39" y="9"/>
                      <a:pt x="37" y="9"/>
                    </a:cubicBezTo>
                    <a:cubicBezTo>
                      <a:pt x="36" y="9"/>
                      <a:pt x="35" y="10"/>
                      <a:pt x="35" y="12"/>
                    </a:cubicBezTo>
                    <a:cubicBezTo>
                      <a:pt x="35" y="13"/>
                      <a:pt x="35" y="13"/>
                      <a:pt x="35" y="13"/>
                    </a:cubicBezTo>
                    <a:cubicBezTo>
                      <a:pt x="35" y="13"/>
                      <a:pt x="35" y="13"/>
                      <a:pt x="35" y="13"/>
                    </a:cubicBezTo>
                    <a:cubicBezTo>
                      <a:pt x="35" y="13"/>
                      <a:pt x="35" y="13"/>
                      <a:pt x="35" y="13"/>
                    </a:cubicBezTo>
                    <a:cubicBezTo>
                      <a:pt x="30" y="14"/>
                      <a:pt x="27" y="18"/>
                      <a:pt x="27" y="22"/>
                    </a:cubicBezTo>
                    <a:cubicBezTo>
                      <a:pt x="27" y="27"/>
                      <a:pt x="30" y="30"/>
                      <a:pt x="36" y="31"/>
                    </a:cubicBezTo>
                    <a:cubicBezTo>
                      <a:pt x="39" y="33"/>
                      <a:pt x="41" y="34"/>
                      <a:pt x="41" y="36"/>
                    </a:cubicBezTo>
                    <a:cubicBezTo>
                      <a:pt x="41" y="38"/>
                      <a:pt x="39" y="39"/>
                      <a:pt x="36" y="39"/>
                    </a:cubicBezTo>
                    <a:cubicBezTo>
                      <a:pt x="33" y="39"/>
                      <a:pt x="30" y="38"/>
                      <a:pt x="28" y="37"/>
                    </a:cubicBezTo>
                    <a:cubicBezTo>
                      <a:pt x="26" y="43"/>
                      <a:pt x="26" y="43"/>
                      <a:pt x="26" y="43"/>
                    </a:cubicBezTo>
                    <a:cubicBezTo>
                      <a:pt x="28" y="44"/>
                      <a:pt x="31" y="45"/>
                      <a:pt x="35" y="45"/>
                    </a:cubicBezTo>
                    <a:cubicBezTo>
                      <a:pt x="35" y="46"/>
                      <a:pt x="35" y="46"/>
                      <a:pt x="35" y="46"/>
                    </a:cubicBezTo>
                    <a:cubicBezTo>
                      <a:pt x="35" y="46"/>
                      <a:pt x="35" y="46"/>
                      <a:pt x="35" y="46"/>
                    </a:cubicBezTo>
                    <a:cubicBezTo>
                      <a:pt x="35" y="46"/>
                      <a:pt x="35" y="46"/>
                      <a:pt x="35" y="46"/>
                    </a:cubicBezTo>
                    <a:cubicBezTo>
                      <a:pt x="35" y="47"/>
                      <a:pt x="36" y="48"/>
                      <a:pt x="37" y="48"/>
                    </a:cubicBezTo>
                    <a:cubicBezTo>
                      <a:pt x="39" y="48"/>
                      <a:pt x="40" y="47"/>
                      <a:pt x="40" y="46"/>
                    </a:cubicBezTo>
                    <a:cubicBezTo>
                      <a:pt x="40" y="46"/>
                      <a:pt x="40" y="46"/>
                      <a:pt x="40" y="46"/>
                    </a:cubicBezTo>
                    <a:cubicBezTo>
                      <a:pt x="40" y="46"/>
                      <a:pt x="40" y="46"/>
                      <a:pt x="40" y="46"/>
                    </a:cubicBezTo>
                    <a:cubicBezTo>
                      <a:pt x="40" y="44"/>
                      <a:pt x="40" y="44"/>
                      <a:pt x="40" y="44"/>
                    </a:cubicBezTo>
                    <a:cubicBezTo>
                      <a:pt x="46" y="43"/>
                      <a:pt x="49" y="40"/>
                      <a:pt x="4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1" name="文本框 50">
              <a:extLst>
                <a:ext uri="{FF2B5EF4-FFF2-40B4-BE49-F238E27FC236}">
                  <a16:creationId xmlns:a16="http://schemas.microsoft.com/office/drawing/2014/main" id="{B4B90E1B-C74C-4F69-8D38-427336CA717D}"/>
                </a:ext>
              </a:extLst>
            </p:cNvPr>
            <p:cNvSpPr txBox="1"/>
            <p:nvPr/>
          </p:nvSpPr>
          <p:spPr>
            <a:xfrm>
              <a:off x="758190" y="2127463"/>
              <a:ext cx="2569276" cy="523220"/>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charset="-122"/>
                  <a:ea typeface="微软雅黑" panose="020B0503020204020204" charset="-122"/>
                </a:rPr>
                <a:t>从路由性能上，路由器可分高端路由器和中、低端路由器。</a:t>
              </a:r>
            </a:p>
          </p:txBody>
        </p:sp>
        <p:sp>
          <p:nvSpPr>
            <p:cNvPr id="52" name="文本框 51">
              <a:extLst>
                <a:ext uri="{FF2B5EF4-FFF2-40B4-BE49-F238E27FC236}">
                  <a16:creationId xmlns:a16="http://schemas.microsoft.com/office/drawing/2014/main" id="{589EEA54-DE85-45E0-89C3-EF601C956F1F}"/>
                </a:ext>
              </a:extLst>
            </p:cNvPr>
            <p:cNvSpPr txBox="1"/>
            <p:nvPr/>
          </p:nvSpPr>
          <p:spPr>
            <a:xfrm>
              <a:off x="4323080" y="1349375"/>
              <a:ext cx="2640965" cy="954107"/>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charset="-122"/>
                  <a:ea typeface="微软雅黑" panose="020B0503020204020204" charset="-122"/>
                </a:rPr>
                <a:t>从功能上划分，可将路由器分为核心层（骨干级）路由器、分发层（企业级）路由器和访问层（接入级）路由器。</a:t>
              </a:r>
            </a:p>
          </p:txBody>
        </p:sp>
        <p:sp>
          <p:nvSpPr>
            <p:cNvPr id="53" name="文本框 52">
              <a:extLst>
                <a:ext uri="{FF2B5EF4-FFF2-40B4-BE49-F238E27FC236}">
                  <a16:creationId xmlns:a16="http://schemas.microsoft.com/office/drawing/2014/main" id="{9CAE97A4-F892-448A-AE0A-0E854A031E22}"/>
                </a:ext>
              </a:extLst>
            </p:cNvPr>
            <p:cNvSpPr txBox="1"/>
            <p:nvPr/>
          </p:nvSpPr>
          <p:spPr>
            <a:xfrm>
              <a:off x="6475914" y="4531514"/>
              <a:ext cx="2529944" cy="523220"/>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charset="-122"/>
                  <a:ea typeface="微软雅黑" panose="020B0503020204020204" charset="-122"/>
                </a:rPr>
                <a:t>从功能上划分，路由器可分为通用路由器与专用路由器。</a:t>
              </a:r>
            </a:p>
          </p:txBody>
        </p:sp>
        <p:sp>
          <p:nvSpPr>
            <p:cNvPr id="54" name="文本框 53">
              <a:extLst>
                <a:ext uri="{FF2B5EF4-FFF2-40B4-BE49-F238E27FC236}">
                  <a16:creationId xmlns:a16="http://schemas.microsoft.com/office/drawing/2014/main" id="{82554237-9075-48A6-AE94-F98886D8C846}"/>
                </a:ext>
              </a:extLst>
            </p:cNvPr>
            <p:cNvSpPr txBox="1"/>
            <p:nvPr/>
          </p:nvSpPr>
          <p:spPr>
            <a:xfrm>
              <a:off x="2265752" y="5217683"/>
              <a:ext cx="2638742" cy="523220"/>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charset="-122"/>
                  <a:ea typeface="微软雅黑" panose="020B0503020204020204" charset="-122"/>
                </a:rPr>
                <a:t>从结构上分，路由器可分为模块化结构与非模块化结构。</a:t>
              </a:r>
            </a:p>
          </p:txBody>
        </p:sp>
        <p:sp>
          <p:nvSpPr>
            <p:cNvPr id="55" name="文本框 54">
              <a:extLst>
                <a:ext uri="{FF2B5EF4-FFF2-40B4-BE49-F238E27FC236}">
                  <a16:creationId xmlns:a16="http://schemas.microsoft.com/office/drawing/2014/main" id="{699537DE-A971-41E8-8A04-10C87370735A}"/>
                </a:ext>
              </a:extLst>
            </p:cNvPr>
            <p:cNvSpPr txBox="1"/>
            <p:nvPr/>
          </p:nvSpPr>
          <p:spPr>
            <a:xfrm>
              <a:off x="7783420" y="1087484"/>
              <a:ext cx="2778760" cy="738664"/>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charset="-122"/>
                  <a:ea typeface="微软雅黑" panose="020B0503020204020204" charset="-122"/>
                </a:rPr>
                <a:t>按路由器所处的网络位置划分，则通常把路由器划分为边界路由器和中间节点路由器两类。 </a:t>
              </a:r>
            </a:p>
          </p:txBody>
        </p:sp>
      </p:grpSp>
    </p:spTree>
    <p:extLst>
      <p:ext uri="{BB962C8B-B14F-4D97-AF65-F5344CB8AC3E}">
        <p14:creationId xmlns:p14="http://schemas.microsoft.com/office/powerpoint/2010/main" val="2325354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3.1.3</a:t>
            </a:r>
            <a:r>
              <a:rPr lang="zh-CN" altLang="en-US" sz="2000" kern="100" spc="10" dirty="0">
                <a:effectLst/>
                <a:latin typeface="方正大标宋简体"/>
                <a:cs typeface="Arial" panose="020B0604020202020204" pitchFamily="34" charset="0"/>
              </a:rPr>
              <a:t>认识路由器</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．路由器的分类</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pic>
        <p:nvPicPr>
          <p:cNvPr id="2051" name="图片 18446">
            <a:extLst>
              <a:ext uri="{FF2B5EF4-FFF2-40B4-BE49-F238E27FC236}">
                <a16:creationId xmlns:a16="http://schemas.microsoft.com/office/drawing/2014/main" id="{486D9987-0FE5-45D4-8335-997496F38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723" y="3184088"/>
            <a:ext cx="3209978" cy="1232218"/>
          </a:xfrm>
          <a:prstGeom prst="rect">
            <a:avLst/>
          </a:prstGeom>
          <a:noFill/>
          <a:extLst>
            <a:ext uri="{909E8E84-426E-40DD-AFC4-6F175D3DCCD1}">
              <a14:hiddenFill xmlns:a14="http://schemas.microsoft.com/office/drawing/2010/main">
                <a:solidFill>
                  <a:srgbClr val="FFFFFF"/>
                </a:solidFill>
              </a14:hiddenFill>
            </a:ext>
          </a:extLst>
        </p:spPr>
      </p:pic>
      <p:pic>
        <p:nvPicPr>
          <p:cNvPr id="2050" name="图片 18447">
            <a:extLst>
              <a:ext uri="{FF2B5EF4-FFF2-40B4-BE49-F238E27FC236}">
                <a16:creationId xmlns:a16="http://schemas.microsoft.com/office/drawing/2014/main" id="{C68C8CAD-467C-40DF-B9C4-101A0A8AF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1175" y="3112412"/>
            <a:ext cx="3138224" cy="1375569"/>
          </a:xfrm>
          <a:prstGeom prst="rect">
            <a:avLst/>
          </a:prstGeom>
          <a:noFill/>
          <a:extLst>
            <a:ext uri="{909E8E84-426E-40DD-AFC4-6F175D3DCCD1}">
              <a14:hiddenFill xmlns:a14="http://schemas.microsoft.com/office/drawing/2010/main">
                <a:solidFill>
                  <a:srgbClr val="FFFFFF"/>
                </a:solidFill>
              </a14:hiddenFill>
            </a:ext>
          </a:extLst>
        </p:spPr>
      </p:pic>
      <p:pic>
        <p:nvPicPr>
          <p:cNvPr id="2049" name="图片 18448">
            <a:extLst>
              <a:ext uri="{FF2B5EF4-FFF2-40B4-BE49-F238E27FC236}">
                <a16:creationId xmlns:a16="http://schemas.microsoft.com/office/drawing/2014/main" id="{0D2A13CE-7325-48DD-960D-3726B29894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9575" y="2472094"/>
            <a:ext cx="2242345" cy="23532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211ED223-DC07-4785-BF82-9D69716B22DE}"/>
              </a:ext>
            </a:extLst>
          </p:cNvPr>
          <p:cNvSpPr>
            <a:spLocks noChangeArrowheads="1"/>
          </p:cNvSpPr>
          <p:nvPr/>
        </p:nvSpPr>
        <p:spPr bwMode="auto">
          <a:xfrm>
            <a:off x="1695450" y="22434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5">
            <a:extLst>
              <a:ext uri="{FF2B5EF4-FFF2-40B4-BE49-F238E27FC236}">
                <a16:creationId xmlns:a16="http://schemas.microsoft.com/office/drawing/2014/main" id="{4FB42166-0E17-4D56-ABCE-E9FDB345843B}"/>
              </a:ext>
            </a:extLst>
          </p:cNvPr>
          <p:cNvSpPr>
            <a:spLocks noChangeArrowheads="1"/>
          </p:cNvSpPr>
          <p:nvPr/>
        </p:nvSpPr>
        <p:spPr bwMode="auto">
          <a:xfrm>
            <a:off x="1730183" y="4757043"/>
            <a:ext cx="5165517"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5334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58763"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方正宋一简体"/>
                <a:cs typeface="Times New Roman" panose="02020603050405020304" pitchFamily="18" charset="0"/>
              </a:rPr>
              <a:t>低端路由器                                                    中端路由器</a:t>
            </a:r>
            <a:endParaRPr kumimoji="0" lang="zh-CN" altLang="en-US" sz="1200" b="0" i="0" u="none" strike="noStrike" cap="none" normalizeH="0" baseline="0" dirty="0">
              <a:ln>
                <a:noFill/>
              </a:ln>
              <a:solidFill>
                <a:schemeClr val="tx1"/>
              </a:solidFill>
              <a:effectLst/>
            </a:endParaRPr>
          </a:p>
          <a:p>
            <a:pPr marL="0" marR="0" lvl="0" indent="258763" algn="l" defTabSz="914400" rtl="0" eaLnBrk="0" fontAlgn="base" latinLnBrk="0" hangingPunct="0">
              <a:lnSpc>
                <a:spcPct val="100000"/>
              </a:lnSpc>
              <a:spcBef>
                <a:spcPct val="0"/>
              </a:spcBef>
              <a:spcAft>
                <a:spcPct val="0"/>
              </a:spcAft>
              <a:buClrTx/>
              <a:buSzTx/>
              <a:buFontTx/>
              <a:buNone/>
              <a:tabLst/>
            </a:pPr>
            <a:endParaRPr kumimoji="0" lang="zh-CN" altLang="en-US" sz="3600" b="0" i="0" u="none" strike="noStrike" cap="none" normalizeH="0" baseline="0" dirty="0">
              <a:ln>
                <a:noFill/>
              </a:ln>
              <a:solidFill>
                <a:schemeClr val="tx1"/>
              </a:solidFill>
              <a:effectLst/>
              <a:latin typeface="Arial" panose="020B0604020202020204" pitchFamily="34" charset="0"/>
            </a:endParaRPr>
          </a:p>
        </p:txBody>
      </p:sp>
      <p:sp>
        <p:nvSpPr>
          <p:cNvPr id="10" name="Rectangle 6">
            <a:extLst>
              <a:ext uri="{FF2B5EF4-FFF2-40B4-BE49-F238E27FC236}">
                <a16:creationId xmlns:a16="http://schemas.microsoft.com/office/drawing/2014/main" id="{94BD2CF7-C752-4488-85A8-F2203B52C8FF}"/>
              </a:ext>
            </a:extLst>
          </p:cNvPr>
          <p:cNvSpPr>
            <a:spLocks noChangeArrowheads="1"/>
          </p:cNvSpPr>
          <p:nvPr/>
        </p:nvSpPr>
        <p:spPr bwMode="auto">
          <a:xfrm>
            <a:off x="8414648" y="5129596"/>
            <a:ext cx="147219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58763" algn="ctr"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方正宋一简体"/>
                <a:cs typeface="Times New Roman" panose="02020603050405020304" pitchFamily="18" charset="0"/>
              </a:rPr>
              <a:t>高端路由器</a:t>
            </a:r>
            <a:endParaRPr kumimoji="0" lang="zh-CN"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4000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3.1.3</a:t>
            </a:r>
            <a:r>
              <a:rPr lang="zh-CN" altLang="en-US" sz="2000" kern="100" spc="10" dirty="0">
                <a:effectLst/>
                <a:latin typeface="方正大标宋简体"/>
                <a:cs typeface="Arial" panose="020B0604020202020204" pitchFamily="34" charset="0"/>
              </a:rPr>
              <a:t>认识路由器</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3</a:t>
            </a:r>
            <a:r>
              <a:rPr lang="zh-CN" altLang="en-US" b="1" kern="100" spc="10" dirty="0">
                <a:latin typeface="方正宋一简体"/>
              </a:rPr>
              <a:t>．路由器的主要功能</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grpSp>
        <p:nvGrpSpPr>
          <p:cNvPr id="3" name="组合 2">
            <a:extLst>
              <a:ext uri="{FF2B5EF4-FFF2-40B4-BE49-F238E27FC236}">
                <a16:creationId xmlns:a16="http://schemas.microsoft.com/office/drawing/2014/main" id="{503C871D-B159-4C03-BC84-E1C0CA43C6A8}"/>
              </a:ext>
            </a:extLst>
          </p:cNvPr>
          <p:cNvGrpSpPr/>
          <p:nvPr/>
        </p:nvGrpSpPr>
        <p:grpSpPr>
          <a:xfrm>
            <a:off x="1811936" y="2600930"/>
            <a:ext cx="7913089" cy="3275175"/>
            <a:chOff x="1369253" y="2116623"/>
            <a:chExt cx="9859579" cy="4001791"/>
          </a:xfrm>
        </p:grpSpPr>
        <p:grpSp>
          <p:nvGrpSpPr>
            <p:cNvPr id="56" name="组合 55">
              <a:extLst>
                <a:ext uri="{FF2B5EF4-FFF2-40B4-BE49-F238E27FC236}">
                  <a16:creationId xmlns:a16="http://schemas.microsoft.com/office/drawing/2014/main" id="{CE0ED69B-083F-4D22-B546-81FB601F101F}"/>
                </a:ext>
              </a:extLst>
            </p:cNvPr>
            <p:cNvGrpSpPr/>
            <p:nvPr/>
          </p:nvGrpSpPr>
          <p:grpSpPr>
            <a:xfrm>
              <a:off x="4373620" y="3366720"/>
              <a:ext cx="1384817" cy="1384817"/>
              <a:chOff x="4373620" y="3366720"/>
              <a:chExt cx="1384817" cy="1384817"/>
            </a:xfrm>
          </p:grpSpPr>
          <p:sp>
            <p:nvSpPr>
              <p:cNvPr id="57" name="ïṧḷïḓê-Shape 171">
                <a:extLst>
                  <a:ext uri="{FF2B5EF4-FFF2-40B4-BE49-F238E27FC236}">
                    <a16:creationId xmlns:a16="http://schemas.microsoft.com/office/drawing/2014/main" id="{5B7AA837-9EB9-4CAA-ABC1-540E9E5FAA14}"/>
                  </a:ext>
                </a:extLst>
              </p:cNvPr>
              <p:cNvSpPr/>
              <p:nvPr/>
            </p:nvSpPr>
            <p:spPr>
              <a:xfrm rot="18900000">
                <a:off x="4373620" y="3366720"/>
                <a:ext cx="1384817" cy="1384817"/>
              </a:xfrm>
              <a:prstGeom prst="rect">
                <a:avLst/>
              </a:prstGeom>
              <a:solidFill>
                <a:srgbClr val="E14956"/>
              </a:solidFill>
              <a:ln w="12700">
                <a:miter lim="400000"/>
              </a:ln>
            </p:spPr>
            <p:txBody>
              <a:bodyPr lIns="0" tIns="0" rIns="0" bIns="0" anchor="ctr"/>
              <a:lstStyle/>
              <a:p>
                <a:endParaRPr>
                  <a:cs typeface="+mn-ea"/>
                  <a:sym typeface="+mn-lt"/>
                </a:endParaRPr>
              </a:p>
            </p:txBody>
          </p:sp>
          <p:sp>
            <p:nvSpPr>
              <p:cNvPr id="58" name="Shape 2550">
                <a:extLst>
                  <a:ext uri="{FF2B5EF4-FFF2-40B4-BE49-F238E27FC236}">
                    <a16:creationId xmlns:a16="http://schemas.microsoft.com/office/drawing/2014/main" id="{5412F2B6-8BB9-4D6E-B16B-598070226667}"/>
                  </a:ext>
                </a:extLst>
              </p:cNvPr>
              <p:cNvSpPr/>
              <p:nvPr/>
            </p:nvSpPr>
            <p:spPr>
              <a:xfrm>
                <a:off x="4816840" y="384116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59" name="组合 58">
              <a:extLst>
                <a:ext uri="{FF2B5EF4-FFF2-40B4-BE49-F238E27FC236}">
                  <a16:creationId xmlns:a16="http://schemas.microsoft.com/office/drawing/2014/main" id="{25B376F4-AE3D-4945-B7A1-1B642AED98E4}"/>
                </a:ext>
              </a:extLst>
            </p:cNvPr>
            <p:cNvGrpSpPr/>
            <p:nvPr/>
          </p:nvGrpSpPr>
          <p:grpSpPr>
            <a:xfrm>
              <a:off x="5403591" y="4396691"/>
              <a:ext cx="1384817" cy="1384817"/>
              <a:chOff x="5403591" y="4396691"/>
              <a:chExt cx="1384817" cy="1384817"/>
            </a:xfrm>
          </p:grpSpPr>
          <p:sp>
            <p:nvSpPr>
              <p:cNvPr id="60" name="ïṧḷïḓê-Shape 169">
                <a:extLst>
                  <a:ext uri="{FF2B5EF4-FFF2-40B4-BE49-F238E27FC236}">
                    <a16:creationId xmlns:a16="http://schemas.microsoft.com/office/drawing/2014/main" id="{5564E1F6-BB33-4125-98B1-D52AA21003B5}"/>
                  </a:ext>
                </a:extLst>
              </p:cNvPr>
              <p:cNvSpPr/>
              <p:nvPr/>
            </p:nvSpPr>
            <p:spPr>
              <a:xfrm rot="18900000">
                <a:off x="5403591" y="4396691"/>
                <a:ext cx="1384817" cy="1384817"/>
              </a:xfrm>
              <a:prstGeom prst="rect">
                <a:avLst/>
              </a:prstGeom>
              <a:solidFill>
                <a:srgbClr val="F99302"/>
              </a:solidFill>
              <a:ln w="12700">
                <a:miter lim="400000"/>
              </a:ln>
            </p:spPr>
            <p:txBody>
              <a:bodyPr lIns="0" tIns="0" rIns="0" bIns="0" anchor="ctr"/>
              <a:lstStyle/>
              <a:p>
                <a:endParaRPr>
                  <a:cs typeface="+mn-ea"/>
                  <a:sym typeface="+mn-lt"/>
                </a:endParaRPr>
              </a:p>
            </p:txBody>
          </p:sp>
          <p:sp>
            <p:nvSpPr>
              <p:cNvPr id="61" name="Shape 2553">
                <a:extLst>
                  <a:ext uri="{FF2B5EF4-FFF2-40B4-BE49-F238E27FC236}">
                    <a16:creationId xmlns:a16="http://schemas.microsoft.com/office/drawing/2014/main" id="{F4228E51-DD42-4A74-A3EB-0F019CF148E2}"/>
                  </a:ext>
                </a:extLst>
              </p:cNvPr>
              <p:cNvSpPr/>
              <p:nvPr/>
            </p:nvSpPr>
            <p:spPr>
              <a:xfrm>
                <a:off x="5909513" y="4924180"/>
                <a:ext cx="474487" cy="43135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62" name="组合 61">
              <a:extLst>
                <a:ext uri="{FF2B5EF4-FFF2-40B4-BE49-F238E27FC236}">
                  <a16:creationId xmlns:a16="http://schemas.microsoft.com/office/drawing/2014/main" id="{55B79799-3CB0-4346-AA17-35A55449F4D5}"/>
                </a:ext>
              </a:extLst>
            </p:cNvPr>
            <p:cNvGrpSpPr/>
            <p:nvPr/>
          </p:nvGrpSpPr>
          <p:grpSpPr>
            <a:xfrm>
              <a:off x="5403591" y="2336749"/>
              <a:ext cx="1384817" cy="1384817"/>
              <a:chOff x="5403591" y="2336749"/>
              <a:chExt cx="1384817" cy="1384817"/>
            </a:xfrm>
          </p:grpSpPr>
          <p:sp>
            <p:nvSpPr>
              <p:cNvPr id="63" name="ïṧḷïḓê-Shape 168">
                <a:extLst>
                  <a:ext uri="{FF2B5EF4-FFF2-40B4-BE49-F238E27FC236}">
                    <a16:creationId xmlns:a16="http://schemas.microsoft.com/office/drawing/2014/main" id="{EB9359CD-EF03-4230-A7A0-C991D4A6FD47}"/>
                  </a:ext>
                </a:extLst>
              </p:cNvPr>
              <p:cNvSpPr/>
              <p:nvPr/>
            </p:nvSpPr>
            <p:spPr>
              <a:xfrm rot="18900000">
                <a:off x="5403591" y="2336749"/>
                <a:ext cx="1384817" cy="1384817"/>
              </a:xfrm>
              <a:prstGeom prst="rect">
                <a:avLst/>
              </a:prstGeom>
              <a:noFill/>
              <a:ln w="50800">
                <a:solidFill>
                  <a:srgbClr val="2070A1"/>
                </a:solidFill>
                <a:miter lim="400000"/>
              </a:ln>
            </p:spPr>
            <p:txBody>
              <a:bodyPr lIns="0" tIns="0" rIns="0" bIns="0" anchor="ctr"/>
              <a:lstStyle/>
              <a:p>
                <a:endParaRPr>
                  <a:cs typeface="+mn-ea"/>
                  <a:sym typeface="+mn-lt"/>
                </a:endParaRPr>
              </a:p>
            </p:txBody>
          </p:sp>
          <p:sp>
            <p:nvSpPr>
              <p:cNvPr id="64" name="Shape 2587">
                <a:extLst>
                  <a:ext uri="{FF2B5EF4-FFF2-40B4-BE49-F238E27FC236}">
                    <a16:creationId xmlns:a16="http://schemas.microsoft.com/office/drawing/2014/main" id="{23CC96A6-94C6-4A4E-A852-417992BCB73B}"/>
                  </a:ext>
                </a:extLst>
              </p:cNvPr>
              <p:cNvSpPr/>
              <p:nvPr/>
            </p:nvSpPr>
            <p:spPr>
              <a:xfrm>
                <a:off x="5838158" y="275800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65" name="组合 64">
              <a:extLst>
                <a:ext uri="{FF2B5EF4-FFF2-40B4-BE49-F238E27FC236}">
                  <a16:creationId xmlns:a16="http://schemas.microsoft.com/office/drawing/2014/main" id="{00EA6B01-82C7-4383-B048-04357E66630A}"/>
                </a:ext>
              </a:extLst>
            </p:cNvPr>
            <p:cNvGrpSpPr/>
            <p:nvPr/>
          </p:nvGrpSpPr>
          <p:grpSpPr>
            <a:xfrm>
              <a:off x="6433562" y="3366720"/>
              <a:ext cx="1384817" cy="1384817"/>
              <a:chOff x="6433562" y="3366720"/>
              <a:chExt cx="1384817" cy="1384817"/>
            </a:xfrm>
          </p:grpSpPr>
          <p:sp>
            <p:nvSpPr>
              <p:cNvPr id="66" name="ïṧḷïḓê-Shape 170">
                <a:extLst>
                  <a:ext uri="{FF2B5EF4-FFF2-40B4-BE49-F238E27FC236}">
                    <a16:creationId xmlns:a16="http://schemas.microsoft.com/office/drawing/2014/main" id="{0475C909-2FFB-447E-8C3A-0628889D803F}"/>
                  </a:ext>
                </a:extLst>
              </p:cNvPr>
              <p:cNvSpPr/>
              <p:nvPr/>
            </p:nvSpPr>
            <p:spPr>
              <a:xfrm rot="18900000">
                <a:off x="6433562" y="3366720"/>
                <a:ext cx="1384817" cy="1384817"/>
              </a:xfrm>
              <a:prstGeom prst="rect">
                <a:avLst/>
              </a:prstGeom>
              <a:solidFill>
                <a:srgbClr val="A6315B"/>
              </a:solidFill>
              <a:ln w="12700">
                <a:miter lim="400000"/>
              </a:ln>
            </p:spPr>
            <p:txBody>
              <a:bodyPr lIns="0" tIns="0" rIns="0" bIns="0" anchor="ctr"/>
              <a:lstStyle/>
              <a:p>
                <a:endParaRPr>
                  <a:cs typeface="+mn-ea"/>
                  <a:sym typeface="+mn-lt"/>
                </a:endParaRPr>
              </a:p>
            </p:txBody>
          </p:sp>
          <p:sp>
            <p:nvSpPr>
              <p:cNvPr id="67" name="Shape 2613">
                <a:extLst>
                  <a:ext uri="{FF2B5EF4-FFF2-40B4-BE49-F238E27FC236}">
                    <a16:creationId xmlns:a16="http://schemas.microsoft.com/office/drawing/2014/main" id="{3C3DFBFD-05A4-4E52-BCEE-E91B8CF58E5E}"/>
                  </a:ext>
                </a:extLst>
              </p:cNvPr>
              <p:cNvSpPr/>
              <p:nvPr/>
            </p:nvSpPr>
            <p:spPr>
              <a:xfrm>
                <a:off x="6939484" y="3850573"/>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68" name="组合 67">
              <a:extLst>
                <a:ext uri="{FF2B5EF4-FFF2-40B4-BE49-F238E27FC236}">
                  <a16:creationId xmlns:a16="http://schemas.microsoft.com/office/drawing/2014/main" id="{C14FF1FE-911C-4DA8-A758-F85044818099}"/>
                </a:ext>
              </a:extLst>
            </p:cNvPr>
            <p:cNvGrpSpPr/>
            <p:nvPr/>
          </p:nvGrpSpPr>
          <p:grpSpPr>
            <a:xfrm>
              <a:off x="7796585" y="2116623"/>
              <a:ext cx="3432247" cy="1319446"/>
              <a:chOff x="7796585" y="2116623"/>
              <a:chExt cx="3432247" cy="1319446"/>
            </a:xfrm>
          </p:grpSpPr>
          <p:sp>
            <p:nvSpPr>
              <p:cNvPr id="69" name="矩形 68">
                <a:extLst>
                  <a:ext uri="{FF2B5EF4-FFF2-40B4-BE49-F238E27FC236}">
                    <a16:creationId xmlns:a16="http://schemas.microsoft.com/office/drawing/2014/main" id="{3E4B9B9C-E712-4645-BF92-BC6F0CD07719}"/>
                  </a:ext>
                </a:extLst>
              </p:cNvPr>
              <p:cNvSpPr/>
              <p:nvPr/>
            </p:nvSpPr>
            <p:spPr>
              <a:xfrm>
                <a:off x="7796585" y="2684970"/>
                <a:ext cx="3432247" cy="751099"/>
              </a:xfrm>
              <a:prstGeom prst="rect">
                <a:avLst/>
              </a:prstGeom>
            </p:spPr>
            <p:txBody>
              <a:bodyPr wrap="square">
                <a:spAutoFit/>
              </a:bodyPr>
              <a:lstStyle/>
              <a:p>
                <a:pPr>
                  <a:lnSpc>
                    <a:spcPct val="150000"/>
                  </a:lnSpc>
                </a:pPr>
                <a:r>
                  <a:rPr lang="zh-CN" altLang="en-US" sz="1200" dirty="0">
                    <a:solidFill>
                      <a:schemeClr val="tx1">
                        <a:lumMod val="50000"/>
                        <a:lumOff val="50000"/>
                      </a:schemeClr>
                    </a:solidFill>
                    <a:cs typeface="+mn-ea"/>
                    <a:sym typeface="+mn-lt"/>
                  </a:rPr>
                  <a:t>路出器能够按照预先制定的策略，智能选择到达远程目的地的路由。</a:t>
                </a:r>
              </a:p>
            </p:txBody>
          </p:sp>
          <p:sp>
            <p:nvSpPr>
              <p:cNvPr id="70" name="矩形 69">
                <a:extLst>
                  <a:ext uri="{FF2B5EF4-FFF2-40B4-BE49-F238E27FC236}">
                    <a16:creationId xmlns:a16="http://schemas.microsoft.com/office/drawing/2014/main" id="{3C8CB210-0F19-4020-8124-7FB8297158EF}"/>
                  </a:ext>
                </a:extLst>
              </p:cNvPr>
              <p:cNvSpPr/>
              <p:nvPr/>
            </p:nvSpPr>
            <p:spPr>
              <a:xfrm>
                <a:off x="7796585" y="2116623"/>
                <a:ext cx="2771877" cy="612505"/>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a:t>
                </a:r>
                <a:r>
                  <a:rPr kumimoji="0" lang="en-US" altLang="zh-CN" sz="2000" b="0" i="0" u="none" strike="noStrike" kern="0" cap="none" spc="300" normalizeH="0" baseline="0" noProof="0" dirty="0">
                    <a:ln>
                      <a:noFill/>
                    </a:ln>
                    <a:solidFill>
                      <a:schemeClr val="tx1">
                        <a:lumMod val="75000"/>
                        <a:lumOff val="25000"/>
                      </a:schemeClr>
                    </a:solidFill>
                    <a:effectLst/>
                    <a:uLnTx/>
                    <a:uFillTx/>
                    <a:cs typeface="+mn-ea"/>
                    <a:sym typeface="+mn-lt"/>
                  </a:rPr>
                  <a:t>3</a:t>
                </a: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）路由选择</a:t>
                </a:r>
              </a:p>
            </p:txBody>
          </p:sp>
        </p:grpSp>
        <p:grpSp>
          <p:nvGrpSpPr>
            <p:cNvPr id="71" name="组合 70">
              <a:extLst>
                <a:ext uri="{FF2B5EF4-FFF2-40B4-BE49-F238E27FC236}">
                  <a16:creationId xmlns:a16="http://schemas.microsoft.com/office/drawing/2014/main" id="{0AD37581-8BBF-4E5C-BA9D-E1A20444BA07}"/>
                </a:ext>
              </a:extLst>
            </p:cNvPr>
            <p:cNvGrpSpPr/>
            <p:nvPr/>
          </p:nvGrpSpPr>
          <p:grpSpPr>
            <a:xfrm>
              <a:off x="7796585" y="4232480"/>
              <a:ext cx="3432247" cy="1875115"/>
              <a:chOff x="7796585" y="4232480"/>
              <a:chExt cx="3432247" cy="1875115"/>
            </a:xfrm>
          </p:grpSpPr>
          <p:sp>
            <p:nvSpPr>
              <p:cNvPr id="72" name="矩形 71">
                <a:extLst>
                  <a:ext uri="{FF2B5EF4-FFF2-40B4-BE49-F238E27FC236}">
                    <a16:creationId xmlns:a16="http://schemas.microsoft.com/office/drawing/2014/main" id="{FED641C7-FA57-4ED7-8644-C9E2BE36F1DB}"/>
                  </a:ext>
                </a:extLst>
              </p:cNvPr>
              <p:cNvSpPr/>
              <p:nvPr/>
            </p:nvSpPr>
            <p:spPr>
              <a:xfrm>
                <a:off x="7796585" y="5018043"/>
                <a:ext cx="3432247" cy="1089552"/>
              </a:xfrm>
              <a:prstGeom prst="rect">
                <a:avLst/>
              </a:prstGeom>
            </p:spPr>
            <p:txBody>
              <a:bodyPr wrap="square">
                <a:spAutoFit/>
              </a:bodyPr>
              <a:lstStyle/>
              <a:p>
                <a:pPr>
                  <a:lnSpc>
                    <a:spcPct val="150000"/>
                  </a:lnSpc>
                </a:pPr>
                <a:r>
                  <a:rPr lang="zh-CN" altLang="en-US" sz="1200" dirty="0">
                    <a:solidFill>
                      <a:schemeClr val="tx1">
                        <a:lumMod val="50000"/>
                        <a:lumOff val="50000"/>
                      </a:schemeClr>
                    </a:solidFill>
                    <a:cs typeface="+mn-ea"/>
                    <a:sym typeface="+mn-lt"/>
                  </a:rPr>
                  <a:t>路由器还担当着保护内部用户和数据安全的重要责任。安全功能主要借助</a:t>
                </a:r>
                <a:r>
                  <a:rPr lang="zh-CN" altLang="en-US" sz="1200" dirty="0">
                    <a:solidFill>
                      <a:srgbClr val="FF0000"/>
                    </a:solidFill>
                    <a:cs typeface="+mn-ea"/>
                    <a:sym typeface="+mn-lt"/>
                  </a:rPr>
                  <a:t>地址转换、访问列表</a:t>
                </a:r>
                <a:r>
                  <a:rPr lang="zh-CN" altLang="en-US" sz="1200" dirty="0">
                    <a:solidFill>
                      <a:schemeClr val="tx1">
                        <a:lumMod val="50000"/>
                        <a:lumOff val="50000"/>
                      </a:schemeClr>
                    </a:solidFill>
                    <a:cs typeface="+mn-ea"/>
                    <a:sym typeface="+mn-lt"/>
                  </a:rPr>
                  <a:t>方式实现</a:t>
                </a:r>
              </a:p>
            </p:txBody>
          </p:sp>
          <p:sp>
            <p:nvSpPr>
              <p:cNvPr id="73" name="矩形 72">
                <a:extLst>
                  <a:ext uri="{FF2B5EF4-FFF2-40B4-BE49-F238E27FC236}">
                    <a16:creationId xmlns:a16="http://schemas.microsoft.com/office/drawing/2014/main" id="{889C7D33-BB22-4B6B-9605-EF5D2B750767}"/>
                  </a:ext>
                </a:extLst>
              </p:cNvPr>
              <p:cNvSpPr/>
              <p:nvPr/>
            </p:nvSpPr>
            <p:spPr>
              <a:xfrm>
                <a:off x="7796585" y="4232480"/>
                <a:ext cx="2771877" cy="612505"/>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a:t>
                </a:r>
                <a:r>
                  <a:rPr kumimoji="0" lang="en-US" altLang="zh-CN" sz="2000" b="0" i="0" u="none" strike="noStrike" kern="0" cap="none" spc="300" normalizeH="0" baseline="0" noProof="0" dirty="0">
                    <a:ln>
                      <a:noFill/>
                    </a:ln>
                    <a:solidFill>
                      <a:schemeClr val="tx1">
                        <a:lumMod val="75000"/>
                        <a:lumOff val="25000"/>
                      </a:schemeClr>
                    </a:solidFill>
                    <a:effectLst/>
                    <a:uLnTx/>
                    <a:uFillTx/>
                    <a:cs typeface="+mn-ea"/>
                    <a:sym typeface="+mn-lt"/>
                  </a:rPr>
                  <a:t>4</a:t>
                </a: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）网络安全</a:t>
                </a:r>
              </a:p>
            </p:txBody>
          </p:sp>
        </p:grpSp>
        <p:grpSp>
          <p:nvGrpSpPr>
            <p:cNvPr id="74" name="组合 73">
              <a:extLst>
                <a:ext uri="{FF2B5EF4-FFF2-40B4-BE49-F238E27FC236}">
                  <a16:creationId xmlns:a16="http://schemas.microsoft.com/office/drawing/2014/main" id="{6386DBD7-4118-4673-AD84-557A3A00E5F4}"/>
                </a:ext>
              </a:extLst>
            </p:cNvPr>
            <p:cNvGrpSpPr/>
            <p:nvPr/>
          </p:nvGrpSpPr>
          <p:grpSpPr>
            <a:xfrm>
              <a:off x="1540531" y="2116623"/>
              <a:ext cx="3036979" cy="1619123"/>
              <a:chOff x="1540531" y="2116623"/>
              <a:chExt cx="3036979" cy="1619123"/>
            </a:xfrm>
          </p:grpSpPr>
          <p:sp>
            <p:nvSpPr>
              <p:cNvPr id="75" name="矩形 74">
                <a:extLst>
                  <a:ext uri="{FF2B5EF4-FFF2-40B4-BE49-F238E27FC236}">
                    <a16:creationId xmlns:a16="http://schemas.microsoft.com/office/drawing/2014/main" id="{C3D7109D-9702-4845-8936-68B6DCFF0CD4}"/>
                  </a:ext>
                </a:extLst>
              </p:cNvPr>
              <p:cNvSpPr/>
              <p:nvPr/>
            </p:nvSpPr>
            <p:spPr>
              <a:xfrm>
                <a:off x="1540531" y="2646194"/>
                <a:ext cx="3036979" cy="1089552"/>
              </a:xfrm>
              <a:prstGeom prst="rect">
                <a:avLst/>
              </a:prstGeom>
            </p:spPr>
            <p:txBody>
              <a:bodyPr wrap="square">
                <a:spAutoFit/>
              </a:bodyPr>
              <a:lstStyle/>
              <a:p>
                <a:pPr>
                  <a:lnSpc>
                    <a:spcPct val="150000"/>
                  </a:lnSpc>
                </a:pPr>
                <a:r>
                  <a:rPr lang="zh-CN" altLang="en-US" sz="1200" dirty="0">
                    <a:solidFill>
                      <a:schemeClr val="tx1">
                        <a:lumMod val="50000"/>
                        <a:lumOff val="50000"/>
                      </a:schemeClr>
                    </a:solidFill>
                    <a:cs typeface="+mn-ea"/>
                    <a:sym typeface="+mn-lt"/>
                  </a:rPr>
                  <a:t>将局域网络连接在一起，组建更大规模的广域网络，并在每个局域网出口对数据进行筛选和处理</a:t>
                </a:r>
              </a:p>
            </p:txBody>
          </p:sp>
          <p:sp>
            <p:nvSpPr>
              <p:cNvPr id="76" name="矩形 75">
                <a:extLst>
                  <a:ext uri="{FF2B5EF4-FFF2-40B4-BE49-F238E27FC236}">
                    <a16:creationId xmlns:a16="http://schemas.microsoft.com/office/drawing/2014/main" id="{5371BE79-77F8-4B7E-BDDE-6DC1687183A6}"/>
                  </a:ext>
                </a:extLst>
              </p:cNvPr>
              <p:cNvSpPr/>
              <p:nvPr/>
            </p:nvSpPr>
            <p:spPr>
              <a:xfrm>
                <a:off x="1618360" y="2116623"/>
                <a:ext cx="2771877" cy="612505"/>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a:t>
                </a:r>
                <a:r>
                  <a:rPr kumimoji="0" lang="en-US" altLang="zh-CN" sz="2000" b="0" i="0" u="none" strike="noStrike" kern="0" cap="none" spc="300" normalizeH="0" baseline="0" noProof="0" dirty="0">
                    <a:ln>
                      <a:noFill/>
                    </a:ln>
                    <a:solidFill>
                      <a:schemeClr val="tx1">
                        <a:lumMod val="75000"/>
                        <a:lumOff val="25000"/>
                      </a:schemeClr>
                    </a:solidFill>
                    <a:effectLst/>
                    <a:uLnTx/>
                    <a:uFillTx/>
                    <a:cs typeface="+mn-ea"/>
                    <a:sym typeface="+mn-lt"/>
                  </a:rPr>
                  <a:t>1</a:t>
                </a: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）连接网络</a:t>
                </a:r>
              </a:p>
            </p:txBody>
          </p:sp>
        </p:grpSp>
        <p:grpSp>
          <p:nvGrpSpPr>
            <p:cNvPr id="77" name="组合 76">
              <a:extLst>
                <a:ext uri="{FF2B5EF4-FFF2-40B4-BE49-F238E27FC236}">
                  <a16:creationId xmlns:a16="http://schemas.microsoft.com/office/drawing/2014/main" id="{F5F9D0E5-41D8-477E-B033-D847E25874A0}"/>
                </a:ext>
              </a:extLst>
            </p:cNvPr>
            <p:cNvGrpSpPr/>
            <p:nvPr/>
          </p:nvGrpSpPr>
          <p:grpSpPr>
            <a:xfrm>
              <a:off x="1369253" y="4265319"/>
              <a:ext cx="3036980" cy="1853095"/>
              <a:chOff x="1369253" y="4265319"/>
              <a:chExt cx="3036980" cy="1853095"/>
            </a:xfrm>
          </p:grpSpPr>
          <p:sp>
            <p:nvSpPr>
              <p:cNvPr id="78" name="矩形 77">
                <a:extLst>
                  <a:ext uri="{FF2B5EF4-FFF2-40B4-BE49-F238E27FC236}">
                    <a16:creationId xmlns:a16="http://schemas.microsoft.com/office/drawing/2014/main" id="{5F41BE95-0B38-4217-9562-1CA4942D1B71}"/>
                  </a:ext>
                </a:extLst>
              </p:cNvPr>
              <p:cNvSpPr/>
              <p:nvPr/>
            </p:nvSpPr>
            <p:spPr>
              <a:xfrm>
                <a:off x="1369253" y="5028862"/>
                <a:ext cx="3036980" cy="1089552"/>
              </a:xfrm>
              <a:prstGeom prst="rect">
                <a:avLst/>
              </a:prstGeom>
            </p:spPr>
            <p:txBody>
              <a:bodyPr wrap="square">
                <a:spAutoFit/>
              </a:bodyPr>
              <a:lstStyle/>
              <a:p>
                <a:pPr>
                  <a:lnSpc>
                    <a:spcPct val="150000"/>
                  </a:lnSpc>
                </a:pPr>
                <a:r>
                  <a:rPr lang="zh-CN" altLang="en-US" sz="1200" dirty="0">
                    <a:solidFill>
                      <a:schemeClr val="tx1">
                        <a:lumMod val="50000"/>
                        <a:lumOff val="50000"/>
                      </a:schemeClr>
                    </a:solidFill>
                    <a:cs typeface="+mn-ea"/>
                    <a:sym typeface="+mn-lt"/>
                  </a:rPr>
                  <a:t>将广播隔离在局域内</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路由器的每个以太网端口均可视为一个局域网</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，不会将广播包向外转发。</a:t>
                </a:r>
              </a:p>
            </p:txBody>
          </p:sp>
          <p:sp>
            <p:nvSpPr>
              <p:cNvPr id="79" name="矩形 78">
                <a:extLst>
                  <a:ext uri="{FF2B5EF4-FFF2-40B4-BE49-F238E27FC236}">
                    <a16:creationId xmlns:a16="http://schemas.microsoft.com/office/drawing/2014/main" id="{FCDE875E-7FD4-48EA-B056-DDD25FFF881A}"/>
                  </a:ext>
                </a:extLst>
              </p:cNvPr>
              <p:cNvSpPr/>
              <p:nvPr/>
            </p:nvSpPr>
            <p:spPr>
              <a:xfrm>
                <a:off x="1540531" y="4265319"/>
                <a:ext cx="2771877" cy="612505"/>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a:t>
                </a:r>
                <a:r>
                  <a:rPr kumimoji="0" lang="en-US" altLang="zh-CN" sz="2000" b="0" i="0" u="none" strike="noStrike" kern="0" cap="none" spc="300" normalizeH="0" baseline="0" noProof="0" dirty="0">
                    <a:ln>
                      <a:noFill/>
                    </a:ln>
                    <a:solidFill>
                      <a:schemeClr val="tx1">
                        <a:lumMod val="75000"/>
                        <a:lumOff val="25000"/>
                      </a:schemeClr>
                    </a:solidFill>
                    <a:effectLst/>
                    <a:uLnTx/>
                    <a:uFillTx/>
                    <a:cs typeface="+mn-ea"/>
                    <a:sym typeface="+mn-lt"/>
                  </a:rPr>
                  <a:t>2</a:t>
                </a:r>
                <a:r>
                  <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rPr>
                  <a:t>）隔离广播</a:t>
                </a:r>
              </a:p>
            </p:txBody>
          </p:sp>
        </p:grpSp>
      </p:grpSp>
    </p:spTree>
    <p:extLst>
      <p:ext uri="{BB962C8B-B14F-4D97-AF65-F5344CB8AC3E}">
        <p14:creationId xmlns:p14="http://schemas.microsoft.com/office/powerpoint/2010/main" val="3444610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3.1.3</a:t>
            </a:r>
            <a:r>
              <a:rPr lang="zh-CN" altLang="en-US" sz="2000" kern="100" spc="10" dirty="0">
                <a:effectLst/>
                <a:latin typeface="方正大标宋简体"/>
                <a:cs typeface="Arial" panose="020B0604020202020204" pitchFamily="34" charset="0"/>
              </a:rPr>
              <a:t>认识路由器</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4</a:t>
            </a:r>
            <a:r>
              <a:rPr lang="zh-CN" altLang="en-US" b="1" kern="100" spc="10" dirty="0">
                <a:latin typeface="方正宋一简体"/>
              </a:rPr>
              <a:t>．路由器的工作原理</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grpSp>
        <p:nvGrpSpPr>
          <p:cNvPr id="33" name="组合 32">
            <a:extLst>
              <a:ext uri="{FF2B5EF4-FFF2-40B4-BE49-F238E27FC236}">
                <a16:creationId xmlns:a16="http://schemas.microsoft.com/office/drawing/2014/main" id="{5BA21974-2445-4748-B158-2267FB7017A2}"/>
              </a:ext>
            </a:extLst>
          </p:cNvPr>
          <p:cNvGrpSpPr/>
          <p:nvPr/>
        </p:nvGrpSpPr>
        <p:grpSpPr>
          <a:xfrm>
            <a:off x="1052513" y="2486045"/>
            <a:ext cx="9567862" cy="3953130"/>
            <a:chOff x="2302510" y="1641475"/>
            <a:chExt cx="7656770" cy="1488660"/>
          </a:xfrm>
        </p:grpSpPr>
        <p:sp>
          <p:nvSpPr>
            <p:cNvPr id="34" name="圆角矩形 5">
              <a:extLst>
                <a:ext uri="{FF2B5EF4-FFF2-40B4-BE49-F238E27FC236}">
                  <a16:creationId xmlns:a16="http://schemas.microsoft.com/office/drawing/2014/main" id="{5D4524D5-E682-4EF1-8B47-B43CC909F038}"/>
                </a:ext>
              </a:extLst>
            </p:cNvPr>
            <p:cNvSpPr/>
            <p:nvPr/>
          </p:nvSpPr>
          <p:spPr>
            <a:xfrm>
              <a:off x="2435225" y="176212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lnSpc>
                  <a:spcPct val="150000"/>
                </a:lnSpc>
              </a:pPr>
              <a:endParaRPr lang="zh-CN" altLang="en-US"/>
            </a:p>
          </p:txBody>
        </p:sp>
        <p:sp>
          <p:nvSpPr>
            <p:cNvPr id="35" name="圆角矩形 4">
              <a:extLst>
                <a:ext uri="{FF2B5EF4-FFF2-40B4-BE49-F238E27FC236}">
                  <a16:creationId xmlns:a16="http://schemas.microsoft.com/office/drawing/2014/main" id="{33EBF1BB-E046-4EA3-ACE7-540085C51131}"/>
                </a:ext>
              </a:extLst>
            </p:cNvPr>
            <p:cNvSpPr/>
            <p:nvPr/>
          </p:nvSpPr>
          <p:spPr>
            <a:xfrm>
              <a:off x="2302510" y="164147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lnSpc>
                  <a:spcPct val="150000"/>
                </a:lnSpc>
              </a:pPr>
              <a:endParaRPr lang="zh-CN" altLang="en-US"/>
            </a:p>
          </p:txBody>
        </p:sp>
        <p:sp>
          <p:nvSpPr>
            <p:cNvPr id="36" name="文本框 35">
              <a:extLst>
                <a:ext uri="{FF2B5EF4-FFF2-40B4-BE49-F238E27FC236}">
                  <a16:creationId xmlns:a16="http://schemas.microsoft.com/office/drawing/2014/main" id="{34C1EFAC-9237-4E68-95FC-DD95E1E07AA1}"/>
                </a:ext>
              </a:extLst>
            </p:cNvPr>
            <p:cNvSpPr txBox="1"/>
            <p:nvPr/>
          </p:nvSpPr>
          <p:spPr>
            <a:xfrm>
              <a:off x="2622197" y="1764649"/>
              <a:ext cx="6977063" cy="1131056"/>
            </a:xfrm>
            <a:prstGeom prst="rect">
              <a:avLst/>
            </a:prstGeom>
            <a:noFill/>
          </p:spPr>
          <p:txBody>
            <a:bodyPr wrap="square" rtlCol="0">
              <a:spAutoFit/>
            </a:bodyPr>
            <a:lstStyle/>
            <a:p>
              <a:pPr indent="457200"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路由器工作于</a:t>
              </a:r>
              <a:r>
                <a:rPr lang="en-US" altLang="zh-CN" sz="1600" dirty="0">
                  <a:solidFill>
                    <a:schemeClr val="tx1">
                      <a:lumMod val="65000"/>
                      <a:lumOff val="35000"/>
                    </a:schemeClr>
                  </a:solidFill>
                  <a:latin typeface="微软雅黑" panose="020B0503020204020204" charset="-122"/>
                  <a:ea typeface="微软雅黑" panose="020B0503020204020204" charset="-122"/>
                </a:rPr>
                <a:t>OSI</a:t>
              </a:r>
              <a:r>
                <a:rPr lang="zh-CN" altLang="en-US" sz="1600" dirty="0">
                  <a:solidFill>
                    <a:schemeClr val="tx1">
                      <a:lumMod val="65000"/>
                      <a:lumOff val="35000"/>
                    </a:schemeClr>
                  </a:solidFill>
                  <a:latin typeface="微软雅黑" panose="020B0503020204020204" charset="-122"/>
                  <a:ea typeface="微软雅黑" panose="020B0503020204020204" charset="-122"/>
                </a:rPr>
                <a:t>七层协议中的第三层。</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indent="457200"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路由器首先得在转发路由表中查找它的目的地址，若找到了目的地址，就在数据包的帧格前添加下一个</a:t>
              </a:r>
              <a:r>
                <a:rPr lang="en-US" altLang="zh-CN" sz="1600" dirty="0">
                  <a:solidFill>
                    <a:schemeClr val="tx1">
                      <a:lumMod val="65000"/>
                      <a:lumOff val="35000"/>
                    </a:schemeClr>
                  </a:solidFill>
                  <a:latin typeface="微软雅黑" panose="020B0503020204020204" charset="-122"/>
                  <a:ea typeface="微软雅黑" panose="020B0503020204020204" charset="-122"/>
                </a:rPr>
                <a:t>MAC</a:t>
              </a:r>
              <a:r>
                <a:rPr lang="zh-CN" altLang="en-US" sz="1600" dirty="0">
                  <a:solidFill>
                    <a:schemeClr val="tx1">
                      <a:lumMod val="65000"/>
                      <a:lumOff val="35000"/>
                    </a:schemeClr>
                  </a:solidFill>
                  <a:latin typeface="微软雅黑" panose="020B0503020204020204" charset="-122"/>
                  <a:ea typeface="微软雅黑" panose="020B0503020204020204" charset="-122"/>
                </a:rPr>
                <a:t>地址，同时</a:t>
              </a:r>
              <a:r>
                <a:rPr lang="en-US" altLang="zh-CN" sz="1600" dirty="0">
                  <a:solidFill>
                    <a:schemeClr val="tx1">
                      <a:lumMod val="65000"/>
                      <a:lumOff val="35000"/>
                    </a:schemeClr>
                  </a:solidFill>
                  <a:latin typeface="微软雅黑" panose="020B0503020204020204" charset="-122"/>
                  <a:ea typeface="微软雅黑" panose="020B0503020204020204" charset="-122"/>
                </a:rPr>
                <a:t>IP</a:t>
              </a:r>
              <a:r>
                <a:rPr lang="zh-CN" altLang="en-US" sz="1600" dirty="0">
                  <a:solidFill>
                    <a:schemeClr val="tx1">
                      <a:lumMod val="65000"/>
                      <a:lumOff val="35000"/>
                    </a:schemeClr>
                  </a:solidFill>
                  <a:latin typeface="微软雅黑" panose="020B0503020204020204" charset="-122"/>
                  <a:ea typeface="微软雅黑" panose="020B0503020204020204" charset="-122"/>
                </a:rPr>
                <a:t>数据包头的</a:t>
              </a:r>
              <a:r>
                <a:rPr lang="en-US" altLang="zh-CN" sz="1600" dirty="0">
                  <a:solidFill>
                    <a:schemeClr val="tx1">
                      <a:lumMod val="65000"/>
                      <a:lumOff val="35000"/>
                    </a:schemeClr>
                  </a:solidFill>
                  <a:latin typeface="微软雅黑" panose="020B0503020204020204" charset="-122"/>
                  <a:ea typeface="微软雅黑" panose="020B0503020204020204" charset="-122"/>
                </a:rPr>
                <a:t>TTL</a:t>
              </a:r>
              <a:r>
                <a:rPr lang="zh-CN" altLang="en-US" sz="1600" dirty="0">
                  <a:solidFill>
                    <a:schemeClr val="tx1">
                      <a:lumMod val="65000"/>
                      <a:lumOff val="35000"/>
                    </a:schemeClr>
                  </a:solidFill>
                  <a:latin typeface="微软雅黑" panose="020B0503020204020204" charset="-122"/>
                  <a:ea typeface="微软雅黑" panose="020B0503020204020204" charset="-122"/>
                </a:rPr>
                <a:t>（</a:t>
              </a:r>
              <a:r>
                <a:rPr lang="en-US" altLang="zh-CN" sz="1600" dirty="0">
                  <a:solidFill>
                    <a:schemeClr val="tx1">
                      <a:lumMod val="65000"/>
                      <a:lumOff val="35000"/>
                    </a:schemeClr>
                  </a:solidFill>
                  <a:latin typeface="微软雅黑" panose="020B0503020204020204" charset="-122"/>
                  <a:ea typeface="微软雅黑" panose="020B0503020204020204" charset="-122"/>
                </a:rPr>
                <a:t>Time To Live</a:t>
              </a:r>
              <a:r>
                <a:rPr lang="zh-CN" altLang="en-US" sz="1600" dirty="0">
                  <a:solidFill>
                    <a:schemeClr val="tx1">
                      <a:lumMod val="65000"/>
                      <a:lumOff val="35000"/>
                    </a:schemeClr>
                  </a:solidFill>
                  <a:latin typeface="微软雅黑" panose="020B0503020204020204" charset="-122"/>
                  <a:ea typeface="微软雅黑" panose="020B0503020204020204" charset="-122"/>
                </a:rPr>
                <a:t>）域也开始减数，并重新计算校验和。当数据包被送到输出端口时，它需要按顺序等待，以便被传送到输出链路上。 路由器在工作时能够按照某种路由通信协议查找设备中的路由表。如果到某一特定节点有一条以上的路径，则基本预先确定的路由准则是选择最优（或最经济）的传输路径。由于各种网络段和其相互连接情况可能会因环境变化而变化，因此路由情况的信息一般也按所使用的路由信息协议的规定而定时更新。</a:t>
              </a:r>
            </a:p>
          </p:txBody>
        </p:sp>
      </p:grpSp>
    </p:spTree>
    <p:extLst>
      <p:ext uri="{BB962C8B-B14F-4D97-AF65-F5344CB8AC3E}">
        <p14:creationId xmlns:p14="http://schemas.microsoft.com/office/powerpoint/2010/main" val="2373228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3.1.4</a:t>
            </a:r>
            <a:r>
              <a:rPr lang="zh-CN" altLang="en-US" sz="2000" kern="100" spc="10" dirty="0">
                <a:effectLst/>
                <a:latin typeface="方正大标宋简体"/>
                <a:cs typeface="Arial" panose="020B0604020202020204" pitchFamily="34" charset="0"/>
              </a:rPr>
              <a:t>认识其他网络设备</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1</a:t>
            </a:r>
            <a:r>
              <a:rPr lang="zh-CN" altLang="en-US" b="1" kern="100" spc="10" dirty="0">
                <a:latin typeface="方正宋一简体"/>
              </a:rPr>
              <a:t>．集线器</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3" name="文本框 12">
            <a:extLst>
              <a:ext uri="{FF2B5EF4-FFF2-40B4-BE49-F238E27FC236}">
                <a16:creationId xmlns:a16="http://schemas.microsoft.com/office/drawing/2014/main" id="{FA0B6B18-F9D4-4016-8E41-19984F3794E6}"/>
              </a:ext>
            </a:extLst>
          </p:cNvPr>
          <p:cNvSpPr txBox="1"/>
          <p:nvPr/>
        </p:nvSpPr>
        <p:spPr>
          <a:xfrm>
            <a:off x="1252538" y="2627889"/>
            <a:ext cx="6124574" cy="2935868"/>
          </a:xfrm>
          <a:prstGeom prst="rect">
            <a:avLst/>
          </a:prstGeom>
          <a:noFill/>
        </p:spPr>
        <p:txBody>
          <a:bodyPr wrap="square">
            <a:spAutoFit/>
          </a:bodyPr>
          <a:lstStyle/>
          <a:p>
            <a:pPr indent="457200" algn="just">
              <a:lnSpc>
                <a:spcPct val="150000"/>
              </a:lnSpc>
            </a:pPr>
            <a:r>
              <a:rPr lang="zh-CN" altLang="zh-CN" sz="1800" kern="100" spc="10" dirty="0">
                <a:effectLst/>
                <a:latin typeface="+mn-ea"/>
              </a:rPr>
              <a:t>集线器又称为“</a:t>
            </a:r>
            <a:r>
              <a:rPr lang="en-US" altLang="zh-CN" sz="1800" kern="100" spc="10" dirty="0">
                <a:effectLst/>
                <a:latin typeface="+mn-ea"/>
              </a:rPr>
              <a:t>Hub</a:t>
            </a:r>
            <a:r>
              <a:rPr lang="zh-CN" altLang="zh-CN" sz="1800" kern="100" spc="10" dirty="0">
                <a:effectLst/>
                <a:latin typeface="+mn-ea"/>
              </a:rPr>
              <a:t>”。“</a:t>
            </a:r>
            <a:r>
              <a:rPr lang="en-US" altLang="zh-CN" sz="1800" kern="100" spc="10" dirty="0">
                <a:effectLst/>
                <a:latin typeface="+mn-ea"/>
              </a:rPr>
              <a:t>Hub</a:t>
            </a:r>
            <a:r>
              <a:rPr lang="zh-CN" altLang="zh-CN" sz="1800" kern="100" spc="10" dirty="0">
                <a:effectLst/>
                <a:latin typeface="+mn-ea"/>
              </a:rPr>
              <a:t>”是“中心”的意思，集线器的主要功能是对接收到的信号进行再生整形放大，以扩大网络的传输距离，同时把所有节点集中在以它为中心的节点上。</a:t>
            </a:r>
            <a:endParaRPr lang="zh-CN" altLang="zh-CN" sz="2000" kern="100" dirty="0">
              <a:effectLst/>
              <a:latin typeface="+mn-ea"/>
            </a:endParaRPr>
          </a:p>
          <a:p>
            <a:pPr indent="457200">
              <a:lnSpc>
                <a:spcPct val="150000"/>
              </a:lnSpc>
            </a:pPr>
            <a:r>
              <a:rPr lang="zh-CN" altLang="zh-CN" sz="1800" kern="100" spc="10" dirty="0">
                <a:effectLst/>
                <a:latin typeface="+mn-ea"/>
                <a:cs typeface="Times New Roman" panose="02020603050405020304" pitchFamily="18" charset="0"/>
              </a:rPr>
              <a:t>它工作于</a:t>
            </a:r>
            <a:r>
              <a:rPr lang="en-US" altLang="zh-CN" sz="1800" kern="100" spc="10" dirty="0">
                <a:effectLst/>
                <a:latin typeface="+mn-ea"/>
                <a:cs typeface="Times New Roman" panose="02020603050405020304" pitchFamily="18" charset="0"/>
              </a:rPr>
              <a:t>OSI</a:t>
            </a:r>
            <a:r>
              <a:rPr lang="zh-CN" altLang="zh-CN" sz="1800" kern="100" spc="10" dirty="0">
                <a:effectLst/>
                <a:latin typeface="+mn-ea"/>
                <a:cs typeface="Times New Roman" panose="02020603050405020304" pitchFamily="18" charset="0"/>
              </a:rPr>
              <a:t>参考模型的物理层。集线器与网卡、网线等传输介质一样，属于局域网中的基础设备，采用</a:t>
            </a:r>
            <a:r>
              <a:rPr lang="en-US" altLang="zh-CN" sz="1800" kern="100" spc="10" dirty="0">
                <a:effectLst/>
                <a:latin typeface="+mn-ea"/>
                <a:cs typeface="Times New Roman" panose="02020603050405020304" pitchFamily="18" charset="0"/>
              </a:rPr>
              <a:t>CSMA/CD</a:t>
            </a:r>
            <a:r>
              <a:rPr lang="zh-CN" altLang="zh-CN" sz="1800" kern="100" spc="10" dirty="0">
                <a:effectLst/>
                <a:latin typeface="+mn-ea"/>
                <a:cs typeface="Times New Roman" panose="02020603050405020304" pitchFamily="18" charset="0"/>
              </a:rPr>
              <a:t>（一种检测协议）介质访问控制机制。</a:t>
            </a:r>
            <a:endParaRPr lang="zh-CN" altLang="en-US" dirty="0">
              <a:latin typeface="+mn-ea"/>
            </a:endParaRPr>
          </a:p>
        </p:txBody>
      </p:sp>
      <p:pic>
        <p:nvPicPr>
          <p:cNvPr id="14" name="Picture 11" descr="8hub">
            <a:extLst>
              <a:ext uri="{FF2B5EF4-FFF2-40B4-BE49-F238E27FC236}">
                <a16:creationId xmlns:a16="http://schemas.microsoft.com/office/drawing/2014/main" id="{73A0D23E-4D1E-4685-A205-2C7573B393EE}"/>
              </a:ext>
            </a:extLst>
          </p:cNvPr>
          <p:cNvPicPr/>
          <p:nvPr/>
        </p:nvPicPr>
        <p:blipFill>
          <a:blip r:embed="rId2">
            <a:extLst>
              <a:ext uri="{28A0092B-C50C-407E-A947-70E740481C1C}">
                <a14:useLocalDpi xmlns:a14="http://schemas.microsoft.com/office/drawing/2010/main" val="0"/>
              </a:ext>
            </a:extLst>
          </a:blip>
          <a:srcRect/>
          <a:stretch>
            <a:fillRect/>
          </a:stretch>
        </p:blipFill>
        <p:spPr>
          <a:xfrm>
            <a:off x="7526336" y="2905125"/>
            <a:ext cx="2674939" cy="1687076"/>
          </a:xfrm>
          <a:prstGeom prst="rect">
            <a:avLst/>
          </a:prstGeom>
          <a:noFill/>
          <a:ln>
            <a:noFill/>
          </a:ln>
        </p:spPr>
      </p:pic>
    </p:spTree>
    <p:extLst>
      <p:ext uri="{BB962C8B-B14F-4D97-AF65-F5344CB8AC3E}">
        <p14:creationId xmlns:p14="http://schemas.microsoft.com/office/powerpoint/2010/main" val="2503882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3.1.4</a:t>
            </a:r>
            <a:r>
              <a:rPr lang="zh-CN" altLang="en-US" sz="2000" kern="100" spc="10" dirty="0">
                <a:effectLst/>
                <a:latin typeface="方正大标宋简体"/>
                <a:cs typeface="Arial" panose="020B0604020202020204" pitchFamily="34" charset="0"/>
              </a:rPr>
              <a:t>认识其他网络设备</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2</a:t>
            </a:r>
            <a:r>
              <a:rPr lang="zh-CN" altLang="en-US" b="1" kern="100" spc="10" dirty="0">
                <a:latin typeface="方正宋一简体"/>
              </a:rPr>
              <a:t>．中继器（</a:t>
            </a:r>
            <a:r>
              <a:rPr lang="en-US" altLang="zh-CN" b="1" kern="100" spc="10" dirty="0">
                <a:latin typeface="方正宋一简体"/>
              </a:rPr>
              <a:t>RP repeater</a:t>
            </a:r>
            <a:r>
              <a:rPr lang="zh-CN" altLang="en-US" b="1" kern="100" spc="10" dirty="0">
                <a:latin typeface="方正宋一简体"/>
              </a:rPr>
              <a:t>）</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3" name="文本框 12">
            <a:extLst>
              <a:ext uri="{FF2B5EF4-FFF2-40B4-BE49-F238E27FC236}">
                <a16:creationId xmlns:a16="http://schemas.microsoft.com/office/drawing/2014/main" id="{FA0B6B18-F9D4-4016-8E41-19984F3794E6}"/>
              </a:ext>
            </a:extLst>
          </p:cNvPr>
          <p:cNvSpPr txBox="1"/>
          <p:nvPr/>
        </p:nvSpPr>
        <p:spPr>
          <a:xfrm>
            <a:off x="1252538" y="2627889"/>
            <a:ext cx="6124574" cy="2104872"/>
          </a:xfrm>
          <a:prstGeom prst="rect">
            <a:avLst/>
          </a:prstGeom>
          <a:noFill/>
        </p:spPr>
        <p:txBody>
          <a:bodyPr wrap="square">
            <a:spAutoFit/>
          </a:bodyPr>
          <a:lstStyle/>
          <a:p>
            <a:pPr indent="457200" algn="just">
              <a:lnSpc>
                <a:spcPct val="150000"/>
              </a:lnSpc>
            </a:pPr>
            <a:r>
              <a:rPr lang="zh-CN" altLang="en-US" sz="1800" kern="100" spc="10" dirty="0">
                <a:effectLst/>
                <a:latin typeface="+mn-ea"/>
              </a:rPr>
              <a:t>中继器是连接网络线路的一种装置，常用于两个网络节点之间物理信号的双向转发工作。它是最简单的一种网络互连设备，主要完成物理层的功能，负责在两个节点的物理层上按位传递信息，完成信号的复制、调整和放大功能，以此来延长网络的长度。</a:t>
            </a:r>
            <a:endParaRPr lang="zh-CN" altLang="en-US" dirty="0">
              <a:latin typeface="+mn-ea"/>
            </a:endParaRPr>
          </a:p>
        </p:txBody>
      </p:sp>
      <p:pic>
        <p:nvPicPr>
          <p:cNvPr id="10" name="图片 9" descr="IMG_256">
            <a:extLst>
              <a:ext uri="{FF2B5EF4-FFF2-40B4-BE49-F238E27FC236}">
                <a16:creationId xmlns:a16="http://schemas.microsoft.com/office/drawing/2014/main" id="{8C488CD2-A6A0-415F-862F-27803AF26EB7}"/>
              </a:ext>
            </a:extLst>
          </p:cNvPr>
          <p:cNvPicPr/>
          <p:nvPr/>
        </p:nvPicPr>
        <p:blipFill>
          <a:blip r:embed="rId2"/>
          <a:stretch>
            <a:fillRect/>
          </a:stretch>
        </p:blipFill>
        <p:spPr>
          <a:xfrm>
            <a:off x="7639050" y="2627889"/>
            <a:ext cx="2724150" cy="1931593"/>
          </a:xfrm>
          <a:prstGeom prst="rect">
            <a:avLst/>
          </a:prstGeom>
          <a:noFill/>
          <a:ln w="9525">
            <a:noFill/>
          </a:ln>
        </p:spPr>
      </p:pic>
    </p:spTree>
    <p:extLst>
      <p:ext uri="{BB962C8B-B14F-4D97-AF65-F5344CB8AC3E}">
        <p14:creationId xmlns:p14="http://schemas.microsoft.com/office/powerpoint/2010/main" val="3654020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3.1.4</a:t>
            </a:r>
            <a:r>
              <a:rPr lang="zh-CN" altLang="en-US" sz="2000" kern="100" spc="10" dirty="0">
                <a:effectLst/>
                <a:latin typeface="方正大标宋简体"/>
                <a:cs typeface="Arial" panose="020B0604020202020204" pitchFamily="34" charset="0"/>
              </a:rPr>
              <a:t>认识其他网络设备</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3</a:t>
            </a:r>
            <a:r>
              <a:rPr lang="zh-CN" altLang="en-US" b="1" kern="100" spc="10" dirty="0">
                <a:latin typeface="方正宋一简体"/>
              </a:rPr>
              <a:t>．光纤收发器</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3" name="文本框 12">
            <a:extLst>
              <a:ext uri="{FF2B5EF4-FFF2-40B4-BE49-F238E27FC236}">
                <a16:creationId xmlns:a16="http://schemas.microsoft.com/office/drawing/2014/main" id="{FA0B6B18-F9D4-4016-8E41-19984F3794E6}"/>
              </a:ext>
            </a:extLst>
          </p:cNvPr>
          <p:cNvSpPr txBox="1"/>
          <p:nvPr/>
        </p:nvSpPr>
        <p:spPr>
          <a:xfrm>
            <a:off x="1252538" y="2627889"/>
            <a:ext cx="6124574" cy="2520370"/>
          </a:xfrm>
          <a:prstGeom prst="rect">
            <a:avLst/>
          </a:prstGeom>
          <a:noFill/>
        </p:spPr>
        <p:txBody>
          <a:bodyPr wrap="square">
            <a:spAutoFit/>
          </a:bodyPr>
          <a:lstStyle/>
          <a:p>
            <a:pPr indent="457200" algn="just">
              <a:lnSpc>
                <a:spcPct val="150000"/>
              </a:lnSpc>
            </a:pPr>
            <a:r>
              <a:rPr lang="zh-CN" altLang="en-US" sz="1800" kern="100" spc="10" dirty="0">
                <a:effectLst/>
                <a:latin typeface="+mn-ea"/>
              </a:rPr>
              <a:t>光纤收发器是一种将短距离的双绞线电信号和长距离的光信号进行互换的以太网传输介质转换单元，在很多地方也被称之为光电转换器。产品一般应用在以太网电缆无法覆盖，必须使用光纤来延长传输距离的实际网络环境；或某建筑内只有少量用户，不值得为交换机配备光纤模块的情况。</a:t>
            </a:r>
            <a:endParaRPr lang="zh-CN" altLang="en-US" dirty="0">
              <a:latin typeface="+mn-ea"/>
            </a:endParaRPr>
          </a:p>
        </p:txBody>
      </p:sp>
      <p:pic>
        <p:nvPicPr>
          <p:cNvPr id="11" name="图片 10" descr="IMG_256">
            <a:extLst>
              <a:ext uri="{FF2B5EF4-FFF2-40B4-BE49-F238E27FC236}">
                <a16:creationId xmlns:a16="http://schemas.microsoft.com/office/drawing/2014/main" id="{6ECEC63A-41B3-4AB6-9EFC-C00B87631DD0}"/>
              </a:ext>
            </a:extLst>
          </p:cNvPr>
          <p:cNvPicPr/>
          <p:nvPr/>
        </p:nvPicPr>
        <p:blipFill>
          <a:blip r:embed="rId2"/>
          <a:stretch>
            <a:fillRect/>
          </a:stretch>
        </p:blipFill>
        <p:spPr>
          <a:xfrm>
            <a:off x="7640636" y="2656464"/>
            <a:ext cx="2303464" cy="2001380"/>
          </a:xfrm>
          <a:prstGeom prst="rect">
            <a:avLst/>
          </a:prstGeom>
          <a:noFill/>
          <a:ln w="9525">
            <a:noFill/>
          </a:ln>
        </p:spPr>
      </p:pic>
    </p:spTree>
    <p:extLst>
      <p:ext uri="{BB962C8B-B14F-4D97-AF65-F5344CB8AC3E}">
        <p14:creationId xmlns:p14="http://schemas.microsoft.com/office/powerpoint/2010/main" val="1650690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5" name="文本框 4">
            <a:extLst>
              <a:ext uri="{FF2B5EF4-FFF2-40B4-BE49-F238E27FC236}">
                <a16:creationId xmlns:a16="http://schemas.microsoft.com/office/drawing/2014/main" id="{D727EAF0-B522-4174-AAB1-A27923E6FE2B}"/>
              </a:ext>
            </a:extLst>
          </p:cNvPr>
          <p:cNvSpPr txBox="1"/>
          <p:nvPr/>
        </p:nvSpPr>
        <p:spPr>
          <a:xfrm>
            <a:off x="12525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3.1.4</a:t>
            </a:r>
            <a:r>
              <a:rPr lang="zh-CN" altLang="en-US" sz="2000" kern="100" spc="10" dirty="0">
                <a:effectLst/>
                <a:latin typeface="方正大标宋简体"/>
                <a:cs typeface="Arial" panose="020B0604020202020204" pitchFamily="34" charset="0"/>
              </a:rPr>
              <a:t>认识其他网络设备</a:t>
            </a:r>
            <a:endParaRPr lang="zh-CN" altLang="en-US" sz="2000" dirty="0"/>
          </a:p>
        </p:txBody>
      </p:sp>
      <p:sp>
        <p:nvSpPr>
          <p:cNvPr id="6" name="文本框 5">
            <a:extLst>
              <a:ext uri="{FF2B5EF4-FFF2-40B4-BE49-F238E27FC236}">
                <a16:creationId xmlns:a16="http://schemas.microsoft.com/office/drawing/2014/main" id="{2585DF0E-7546-4036-9A94-E420A52D04DF}"/>
              </a:ext>
            </a:extLst>
          </p:cNvPr>
          <p:cNvSpPr txBox="1"/>
          <p:nvPr/>
        </p:nvSpPr>
        <p:spPr>
          <a:xfrm>
            <a:off x="985838" y="2185065"/>
            <a:ext cx="6124574" cy="300980"/>
          </a:xfrm>
          <a:prstGeom prst="rect">
            <a:avLst/>
          </a:prstGeom>
          <a:noFill/>
        </p:spPr>
        <p:txBody>
          <a:bodyPr wrap="square">
            <a:spAutoFit/>
          </a:bodyPr>
          <a:lstStyle/>
          <a:p>
            <a:pPr indent="259080" algn="just">
              <a:lnSpc>
                <a:spcPts val="1560"/>
              </a:lnSpc>
            </a:pPr>
            <a:r>
              <a:rPr lang="en-US" altLang="zh-CN" b="1" kern="100" spc="10" dirty="0">
                <a:latin typeface="方正宋一简体"/>
              </a:rPr>
              <a:t>4</a:t>
            </a:r>
            <a:r>
              <a:rPr lang="zh-CN" altLang="en-US" b="1" kern="100" spc="10" dirty="0">
                <a:latin typeface="方正宋一简体"/>
              </a:rPr>
              <a:t>．网关设备</a:t>
            </a:r>
            <a:endParaRPr lang="zh-CN" altLang="zh-CN" b="1" kern="100" spc="10" dirty="0">
              <a:latin typeface="方正宋一简体"/>
            </a:endParaRPr>
          </a:p>
        </p:txBody>
      </p:sp>
      <p:sp>
        <p:nvSpPr>
          <p:cNvPr id="9" name="Rectangle 4">
            <a:extLst>
              <a:ext uri="{FF2B5EF4-FFF2-40B4-BE49-F238E27FC236}">
                <a16:creationId xmlns:a16="http://schemas.microsoft.com/office/drawing/2014/main" id="{F548F1DA-7451-4E94-AAAC-657ED0444066}"/>
              </a:ext>
            </a:extLst>
          </p:cNvPr>
          <p:cNvSpPr>
            <a:spLocks noChangeArrowheads="1"/>
          </p:cNvSpPr>
          <p:nvPr/>
        </p:nvSpPr>
        <p:spPr bwMode="auto">
          <a:xfrm>
            <a:off x="7714966" y="7304782"/>
            <a:ext cx="5180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587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kumimoji="0" lang="en-US" altLang="zh-CN" sz="800" b="0" i="0" u="none" strike="noStrike" cap="none" normalizeH="0" baseline="0" dirty="0">
              <a:ln>
                <a:noFill/>
              </a:ln>
              <a:solidFill>
                <a:schemeClr val="tx1"/>
              </a:solidFill>
              <a:effectLst/>
            </a:endParaRPr>
          </a:p>
        </p:txBody>
      </p:sp>
      <p:sp>
        <p:nvSpPr>
          <p:cNvPr id="13" name="文本框 12">
            <a:extLst>
              <a:ext uri="{FF2B5EF4-FFF2-40B4-BE49-F238E27FC236}">
                <a16:creationId xmlns:a16="http://schemas.microsoft.com/office/drawing/2014/main" id="{FA0B6B18-F9D4-4016-8E41-19984F3794E6}"/>
              </a:ext>
            </a:extLst>
          </p:cNvPr>
          <p:cNvSpPr txBox="1"/>
          <p:nvPr/>
        </p:nvSpPr>
        <p:spPr>
          <a:xfrm>
            <a:off x="1252538" y="2627889"/>
            <a:ext cx="6124574" cy="1689373"/>
          </a:xfrm>
          <a:prstGeom prst="rect">
            <a:avLst/>
          </a:prstGeom>
          <a:noFill/>
        </p:spPr>
        <p:txBody>
          <a:bodyPr wrap="square">
            <a:spAutoFit/>
          </a:bodyPr>
          <a:lstStyle/>
          <a:p>
            <a:pPr indent="457200" algn="just">
              <a:lnSpc>
                <a:spcPct val="150000"/>
              </a:lnSpc>
            </a:pPr>
            <a:r>
              <a:rPr lang="zh-CN" altLang="en-US" sz="1800" kern="100" spc="10" dirty="0">
                <a:effectLst/>
                <a:latin typeface="+mn-ea"/>
              </a:rPr>
              <a:t>网关</a:t>
            </a:r>
            <a:r>
              <a:rPr lang="en-US" altLang="zh-CN" sz="1800" kern="100" spc="10" dirty="0">
                <a:effectLst/>
                <a:latin typeface="+mn-ea"/>
              </a:rPr>
              <a:t>(Gateway)</a:t>
            </a:r>
            <a:r>
              <a:rPr lang="zh-CN" altLang="en-US" sz="1800" kern="100" spc="10" dirty="0">
                <a:effectLst/>
                <a:latin typeface="+mn-ea"/>
              </a:rPr>
              <a:t>又称网间连接器、协议转换器。网关在网络层以上实现网络互连，是最复杂的网络互连设备，仅用于两个高层协议不同的网络互连。网关既可以用于广域网互连，也可以用于局域网互连。</a:t>
            </a:r>
            <a:endParaRPr lang="zh-CN" altLang="en-US" dirty="0">
              <a:latin typeface="+mn-ea"/>
            </a:endParaRPr>
          </a:p>
        </p:txBody>
      </p:sp>
      <p:pic>
        <p:nvPicPr>
          <p:cNvPr id="10" name="图片 9">
            <a:extLst>
              <a:ext uri="{FF2B5EF4-FFF2-40B4-BE49-F238E27FC236}">
                <a16:creationId xmlns:a16="http://schemas.microsoft.com/office/drawing/2014/main" id="{B1A8CF3D-BA08-49BC-8716-0B69FF25DCAA}"/>
              </a:ext>
            </a:extLst>
          </p:cNvPr>
          <p:cNvPicPr/>
          <p:nvPr/>
        </p:nvPicPr>
        <p:blipFill>
          <a:blip r:embed="rId2">
            <a:extLst>
              <a:ext uri="{28A0092B-C50C-407E-A947-70E740481C1C}">
                <a14:useLocalDpi xmlns:a14="http://schemas.microsoft.com/office/drawing/2010/main" val="0"/>
              </a:ext>
            </a:extLst>
          </a:blip>
          <a:srcRect/>
          <a:stretch>
            <a:fillRect/>
          </a:stretch>
        </p:blipFill>
        <p:spPr>
          <a:xfrm>
            <a:off x="5684837" y="3817015"/>
            <a:ext cx="3716338" cy="1617266"/>
          </a:xfrm>
          <a:prstGeom prst="rect">
            <a:avLst/>
          </a:prstGeom>
          <a:noFill/>
          <a:ln>
            <a:noFill/>
          </a:ln>
        </p:spPr>
      </p:pic>
    </p:spTree>
    <p:extLst>
      <p:ext uri="{BB962C8B-B14F-4D97-AF65-F5344CB8AC3E}">
        <p14:creationId xmlns:p14="http://schemas.microsoft.com/office/powerpoint/2010/main" val="1832401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sp>
        <p:nvSpPr>
          <p:cNvPr id="23" name="剪去对角的矩形 3">
            <a:extLst>
              <a:ext uri="{FF2B5EF4-FFF2-40B4-BE49-F238E27FC236}">
                <a16:creationId xmlns:a16="http://schemas.microsoft.com/office/drawing/2014/main" id="{E758665E-79E1-47BF-848E-148EC403AA8F}"/>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a:extLst>
              <a:ext uri="{FF2B5EF4-FFF2-40B4-BE49-F238E27FC236}">
                <a16:creationId xmlns:a16="http://schemas.microsoft.com/office/drawing/2014/main" id="{6346A649-DE9B-4A14-841C-207D1CDD7A9A}"/>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26" name="文本框 25">
            <a:extLst>
              <a:ext uri="{FF2B5EF4-FFF2-40B4-BE49-F238E27FC236}">
                <a16:creationId xmlns:a16="http://schemas.microsoft.com/office/drawing/2014/main" id="{16CFDF38-C3C1-4D65-A332-8E22D951863F}"/>
              </a:ext>
            </a:extLst>
          </p:cNvPr>
          <p:cNvSpPr txBox="1"/>
          <p:nvPr/>
        </p:nvSpPr>
        <p:spPr>
          <a:xfrm>
            <a:off x="2253615" y="2386496"/>
            <a:ext cx="2932430" cy="52197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安装</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模拟器</a:t>
            </a:r>
            <a:endParaRPr lang="en-US" altLang="zh-CN" sz="2800" b="1" dirty="0">
              <a:solidFill>
                <a:schemeClr val="bg1"/>
              </a:solidFill>
              <a:latin typeface="微软雅黑" panose="020B0503020204020204" charset="-122"/>
              <a:ea typeface="微软雅黑" panose="020B0503020204020204" charset="-122"/>
            </a:endParaRPr>
          </a:p>
        </p:txBody>
      </p:sp>
      <p:sp>
        <p:nvSpPr>
          <p:cNvPr id="28" name="文本框 27">
            <a:extLst>
              <a:ext uri="{FF2B5EF4-FFF2-40B4-BE49-F238E27FC236}">
                <a16:creationId xmlns:a16="http://schemas.microsoft.com/office/drawing/2014/main" id="{EC2AA423-74A8-4914-A369-A0B91C5B8A35}"/>
              </a:ext>
            </a:extLst>
          </p:cNvPr>
          <p:cNvSpPr txBox="1"/>
          <p:nvPr/>
        </p:nvSpPr>
        <p:spPr>
          <a:xfrm>
            <a:off x="881063" y="3579461"/>
            <a:ext cx="6124574" cy="2089931"/>
          </a:xfrm>
          <a:prstGeom prst="rect">
            <a:avLst/>
          </a:prstGeom>
          <a:noFill/>
        </p:spPr>
        <p:txBody>
          <a:bodyPr wrap="square">
            <a:spAutoFit/>
          </a:bodyPr>
          <a:lstStyle/>
          <a:p>
            <a:pPr indent="259080" algn="just">
              <a:lnSpc>
                <a:spcPct val="150000"/>
              </a:lnSpc>
            </a:pPr>
            <a:r>
              <a:rPr lang="en-US" altLang="zh-CN" sz="1800" kern="100" spc="10" dirty="0" err="1">
                <a:effectLst/>
                <a:latin typeface="方正宋一简体"/>
                <a:ea typeface="宋体" panose="02010600030101010101" pitchFamily="2" charset="-122"/>
              </a:rPr>
              <a:t>eNSP</a:t>
            </a:r>
            <a:r>
              <a:rPr lang="zh-CN" altLang="zh-CN" sz="1800" kern="100" spc="10" dirty="0">
                <a:effectLst/>
                <a:latin typeface="Times New Roman" panose="02020603050405020304" pitchFamily="18" charset="0"/>
                <a:ea typeface="方正宋一简体"/>
              </a:rPr>
              <a:t>模拟器里可以使用多种网络设备：</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spcBef>
                <a:spcPts val="600"/>
              </a:spcBef>
              <a:spcAft>
                <a:spcPts val="600"/>
              </a:spcAft>
            </a:pP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1</a:t>
            </a:r>
            <a:r>
              <a:rPr lang="zh-CN" altLang="zh-CN" sz="1800" kern="100" spc="10" dirty="0">
                <a:solidFill>
                  <a:srgbClr val="FF0000"/>
                </a:solidFill>
                <a:effectLst/>
                <a:latin typeface="Times New Roman" panose="02020603050405020304" pitchFamily="18" charset="0"/>
                <a:ea typeface="方正宋一简体"/>
              </a:rPr>
              <a:t>）路由器：</a:t>
            </a:r>
            <a:r>
              <a:rPr lang="en-US" altLang="zh-CN" sz="1800" kern="100" spc="10" dirty="0">
                <a:solidFill>
                  <a:srgbClr val="FF0000"/>
                </a:solidFill>
                <a:effectLst/>
                <a:latin typeface="Times New Roman" panose="02020603050405020304" pitchFamily="18" charset="0"/>
                <a:ea typeface="方正宋一简体"/>
              </a:rPr>
              <a:t>AR1220</a:t>
            </a: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AR2220</a:t>
            </a: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AR2240</a:t>
            </a:r>
            <a:r>
              <a:rPr lang="zh-CN" altLang="zh-CN" sz="1800" kern="100" spc="10" dirty="0">
                <a:solidFill>
                  <a:srgbClr val="FF0000"/>
                </a:solidFill>
                <a:effectLst/>
                <a:latin typeface="Times New Roman" panose="02020603050405020304" pitchFamily="18" charset="0"/>
                <a:ea typeface="方正宋一简体"/>
              </a:rPr>
              <a:t>等</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spcBef>
                <a:spcPts val="600"/>
              </a:spcBef>
              <a:spcAft>
                <a:spcPts val="600"/>
              </a:spcAft>
            </a:pP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2</a:t>
            </a:r>
            <a:r>
              <a:rPr lang="zh-CN" altLang="zh-CN" sz="1800" kern="100" spc="10" dirty="0">
                <a:solidFill>
                  <a:srgbClr val="FF0000"/>
                </a:solidFill>
                <a:effectLst/>
                <a:latin typeface="Times New Roman" panose="02020603050405020304" pitchFamily="18" charset="0"/>
                <a:ea typeface="方正宋一简体"/>
              </a:rPr>
              <a:t>）交换机：</a:t>
            </a:r>
            <a:r>
              <a:rPr lang="en-US" altLang="zh-CN" sz="1800" kern="100" spc="10" dirty="0">
                <a:solidFill>
                  <a:srgbClr val="FF0000"/>
                </a:solidFill>
                <a:effectLst/>
                <a:latin typeface="Times New Roman" panose="02020603050405020304" pitchFamily="18" charset="0"/>
                <a:ea typeface="方正宋一简体"/>
              </a:rPr>
              <a:t>S3700</a:t>
            </a: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S5700</a:t>
            </a:r>
            <a:r>
              <a:rPr lang="zh-CN" altLang="zh-CN" sz="1800" kern="100" spc="10" dirty="0">
                <a:solidFill>
                  <a:srgbClr val="FF0000"/>
                </a:solidFill>
                <a:effectLst/>
                <a:latin typeface="Times New Roman" panose="02020603050405020304" pitchFamily="18" charset="0"/>
                <a:ea typeface="方正宋一简体"/>
              </a:rPr>
              <a:t>等</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spcBef>
                <a:spcPts val="600"/>
              </a:spcBef>
              <a:spcAft>
                <a:spcPts val="600"/>
              </a:spcAft>
            </a:pP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3</a:t>
            </a:r>
            <a:r>
              <a:rPr lang="zh-CN" altLang="zh-CN" sz="1800" kern="100" spc="10" dirty="0">
                <a:solidFill>
                  <a:srgbClr val="FF0000"/>
                </a:solidFill>
                <a:effectLst/>
                <a:latin typeface="Times New Roman" panose="02020603050405020304" pitchFamily="18" charset="0"/>
                <a:ea typeface="方正宋一简体"/>
              </a:rPr>
              <a:t>） 终端设备：</a:t>
            </a:r>
            <a:r>
              <a:rPr lang="en-US" altLang="zh-CN" sz="1800" kern="100" spc="10" dirty="0">
                <a:solidFill>
                  <a:srgbClr val="FF0000"/>
                </a:solidFill>
                <a:effectLst/>
                <a:latin typeface="Times New Roman" panose="02020603050405020304" pitchFamily="18" charset="0"/>
                <a:ea typeface="方正宋一简体"/>
              </a:rPr>
              <a:t>PC</a:t>
            </a:r>
            <a:r>
              <a:rPr lang="zh-CN" altLang="zh-CN" sz="1800" kern="100" spc="10" dirty="0">
                <a:solidFill>
                  <a:srgbClr val="FF0000"/>
                </a:solidFill>
                <a:effectLst/>
                <a:latin typeface="Times New Roman" panose="02020603050405020304" pitchFamily="18" charset="0"/>
                <a:ea typeface="方正宋一简体"/>
              </a:rPr>
              <a:t>，</a:t>
            </a:r>
            <a:r>
              <a:rPr lang="en-US" altLang="zh-CN" sz="1800" kern="100" spc="10" dirty="0">
                <a:solidFill>
                  <a:srgbClr val="FF0000"/>
                </a:solidFill>
                <a:effectLst/>
                <a:latin typeface="Times New Roman" panose="02020603050405020304" pitchFamily="18" charset="0"/>
                <a:ea typeface="方正宋一简体"/>
              </a:rPr>
              <a:t>Server</a:t>
            </a:r>
            <a:r>
              <a:rPr lang="zh-CN" altLang="zh-CN" sz="1800" kern="100" spc="10" dirty="0">
                <a:solidFill>
                  <a:srgbClr val="FF0000"/>
                </a:solidFill>
                <a:effectLst/>
                <a:latin typeface="Times New Roman" panose="02020603050405020304" pitchFamily="18" charset="0"/>
                <a:ea typeface="方正宋一简体"/>
              </a:rPr>
              <a:t>等</a:t>
            </a:r>
            <a:endParaRPr lang="zh-CN" altLang="zh-CN" sz="2000"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459101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grpSp>
        <p:nvGrpSpPr>
          <p:cNvPr id="10" name="组合 9">
            <a:extLst>
              <a:ext uri="{FF2B5EF4-FFF2-40B4-BE49-F238E27FC236}">
                <a16:creationId xmlns:a16="http://schemas.microsoft.com/office/drawing/2014/main" id="{5CD1FF90-B473-49F1-9E50-FD9731B9D4C4}"/>
              </a:ext>
            </a:extLst>
          </p:cNvPr>
          <p:cNvGrpSpPr/>
          <p:nvPr/>
        </p:nvGrpSpPr>
        <p:grpSpPr>
          <a:xfrm>
            <a:off x="1016636" y="2200116"/>
            <a:ext cx="5925185" cy="627056"/>
            <a:chOff x="1066165" y="2283626"/>
            <a:chExt cx="6406515" cy="789305"/>
          </a:xfrm>
        </p:grpSpPr>
        <p:sp>
          <p:nvSpPr>
            <p:cNvPr id="23" name="剪去对角的矩形 3">
              <a:extLst>
                <a:ext uri="{FF2B5EF4-FFF2-40B4-BE49-F238E27FC236}">
                  <a16:creationId xmlns:a16="http://schemas.microsoft.com/office/drawing/2014/main" id="{E758665E-79E1-47BF-848E-148EC403AA8F}"/>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a:extLst>
                <a:ext uri="{FF2B5EF4-FFF2-40B4-BE49-F238E27FC236}">
                  <a16:creationId xmlns:a16="http://schemas.microsoft.com/office/drawing/2014/main" id="{6346A649-DE9B-4A14-841C-207D1CDD7A9A}"/>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6" name="文本框 25">
              <a:extLst>
                <a:ext uri="{FF2B5EF4-FFF2-40B4-BE49-F238E27FC236}">
                  <a16:creationId xmlns:a16="http://schemas.microsoft.com/office/drawing/2014/main" id="{16CFDF38-C3C1-4D65-A332-8E22D951863F}"/>
                </a:ext>
              </a:extLst>
            </p:cNvPr>
            <p:cNvSpPr txBox="1"/>
            <p:nvPr/>
          </p:nvSpPr>
          <p:spPr>
            <a:xfrm>
              <a:off x="2253615" y="2386496"/>
              <a:ext cx="4381328" cy="52322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使用</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创建网络拓扑图</a:t>
              </a:r>
              <a:endParaRPr lang="en-US" altLang="zh-CN" sz="2800" b="1" dirty="0">
                <a:solidFill>
                  <a:schemeClr val="bg1"/>
                </a:solidFill>
                <a:latin typeface="微软雅黑" panose="020B0503020204020204" charset="-122"/>
                <a:ea typeface="微软雅黑" panose="020B0503020204020204" charset="-122"/>
              </a:endParaRPr>
            </a:p>
          </p:txBody>
        </p:sp>
      </p:grpSp>
      <p:pic>
        <p:nvPicPr>
          <p:cNvPr id="8193" name="图片 18450">
            <a:extLst>
              <a:ext uri="{FF2B5EF4-FFF2-40B4-BE49-F238E27FC236}">
                <a16:creationId xmlns:a16="http://schemas.microsoft.com/office/drawing/2014/main" id="{88DF31A6-87CE-4FB3-AD36-267B2052F3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165" y="3531560"/>
            <a:ext cx="4170240" cy="265378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3">
            <a:extLst>
              <a:ext uri="{FF2B5EF4-FFF2-40B4-BE49-F238E27FC236}">
                <a16:creationId xmlns:a16="http://schemas.microsoft.com/office/drawing/2014/main" id="{D98F2F53-4985-462B-A79A-2B29323B2C6C}"/>
              </a:ext>
            </a:extLst>
          </p:cNvPr>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文本框 14">
            <a:extLst>
              <a:ext uri="{FF2B5EF4-FFF2-40B4-BE49-F238E27FC236}">
                <a16:creationId xmlns:a16="http://schemas.microsoft.com/office/drawing/2014/main" id="{CB3AB38F-B14F-42F6-B3B9-EAB5C36E65D9}"/>
              </a:ext>
            </a:extLst>
          </p:cNvPr>
          <p:cNvSpPr txBox="1"/>
          <p:nvPr/>
        </p:nvSpPr>
        <p:spPr>
          <a:xfrm>
            <a:off x="1016636" y="3070358"/>
            <a:ext cx="4350702" cy="338554"/>
          </a:xfrm>
          <a:prstGeom prst="rect">
            <a:avLst/>
          </a:prstGeom>
          <a:noFill/>
        </p:spPr>
        <p:txBody>
          <a:bodyPr wrap="square">
            <a:spAutoFit/>
          </a:bodyPr>
          <a:lstStyle/>
          <a:p>
            <a:r>
              <a:rPr lang="zh-CN" altLang="en-US" sz="1600" dirty="0"/>
              <a:t>步骤</a:t>
            </a:r>
            <a:r>
              <a:rPr lang="en-US" altLang="zh-CN" sz="1600" dirty="0"/>
              <a:t>1</a:t>
            </a:r>
            <a:r>
              <a:rPr lang="zh-CN" altLang="en-US" sz="1600" dirty="0"/>
              <a:t>：打开华为模拟器，进入模拟器初始界面</a:t>
            </a:r>
          </a:p>
        </p:txBody>
      </p:sp>
      <p:sp>
        <p:nvSpPr>
          <p:cNvPr id="19" name="文本框 18">
            <a:extLst>
              <a:ext uri="{FF2B5EF4-FFF2-40B4-BE49-F238E27FC236}">
                <a16:creationId xmlns:a16="http://schemas.microsoft.com/office/drawing/2014/main" id="{8689976B-F1A2-4C62-A2B3-E290A0BE6E6D}"/>
              </a:ext>
            </a:extLst>
          </p:cNvPr>
          <p:cNvSpPr txBox="1"/>
          <p:nvPr/>
        </p:nvSpPr>
        <p:spPr>
          <a:xfrm>
            <a:off x="5667318" y="2942134"/>
            <a:ext cx="5508045" cy="584775"/>
          </a:xfrm>
          <a:prstGeom prst="rect">
            <a:avLst/>
          </a:prstGeom>
          <a:noFill/>
        </p:spPr>
        <p:txBody>
          <a:bodyPr wrap="square">
            <a:spAutoFit/>
          </a:bodyPr>
          <a:lstStyle/>
          <a:p>
            <a:r>
              <a:rPr lang="zh-CN" altLang="en-US" sz="1600" dirty="0"/>
              <a:t>步骤</a:t>
            </a:r>
            <a:r>
              <a:rPr lang="en-US" altLang="zh-CN" sz="1600" dirty="0"/>
              <a:t>2</a:t>
            </a:r>
            <a:r>
              <a:rPr lang="zh-CN" altLang="en-US" sz="1600" dirty="0"/>
              <a:t>：在左边的设备栏里找到路由器，交换机以及终端</a:t>
            </a:r>
            <a:r>
              <a:rPr lang="en-US" altLang="zh-CN" sz="1600" dirty="0"/>
              <a:t>PC</a:t>
            </a:r>
            <a:r>
              <a:rPr lang="zh-CN" altLang="en-US" sz="1600" dirty="0"/>
              <a:t>，找到后将其拖入到右边空白区域中，并排列好，排列完成。</a:t>
            </a:r>
          </a:p>
        </p:txBody>
      </p:sp>
      <p:pic>
        <p:nvPicPr>
          <p:cNvPr id="9" name="图片 8">
            <a:extLst>
              <a:ext uri="{FF2B5EF4-FFF2-40B4-BE49-F238E27FC236}">
                <a16:creationId xmlns:a16="http://schemas.microsoft.com/office/drawing/2014/main" id="{9992DC90-EDFF-4814-A4D9-1CA71F1FFAB8}"/>
              </a:ext>
            </a:extLst>
          </p:cNvPr>
          <p:cNvPicPr>
            <a:picLocks noChangeAspect="1"/>
          </p:cNvPicPr>
          <p:nvPr/>
        </p:nvPicPr>
        <p:blipFill>
          <a:blip r:embed="rId3"/>
          <a:stretch>
            <a:fillRect/>
          </a:stretch>
        </p:blipFill>
        <p:spPr>
          <a:xfrm>
            <a:off x="5667319" y="3638033"/>
            <a:ext cx="5458516" cy="25473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29813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5" name="Rectangle 3">
            <a:extLst>
              <a:ext uri="{FF2B5EF4-FFF2-40B4-BE49-F238E27FC236}">
                <a16:creationId xmlns:a16="http://schemas.microsoft.com/office/drawing/2014/main" id="{D98F2F53-4985-462B-A79A-2B29323B2C6C}"/>
              </a:ext>
            </a:extLst>
          </p:cNvPr>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文本框 14">
            <a:extLst>
              <a:ext uri="{FF2B5EF4-FFF2-40B4-BE49-F238E27FC236}">
                <a16:creationId xmlns:a16="http://schemas.microsoft.com/office/drawing/2014/main" id="{CB3AB38F-B14F-42F6-B3B9-EAB5C36E65D9}"/>
              </a:ext>
            </a:extLst>
          </p:cNvPr>
          <p:cNvSpPr txBox="1"/>
          <p:nvPr/>
        </p:nvSpPr>
        <p:spPr>
          <a:xfrm>
            <a:off x="762280" y="3096096"/>
            <a:ext cx="4350702" cy="584775"/>
          </a:xfrm>
          <a:prstGeom prst="rect">
            <a:avLst/>
          </a:prstGeom>
          <a:noFill/>
        </p:spPr>
        <p:txBody>
          <a:bodyPr wrap="square">
            <a:spAutoFit/>
          </a:bodyPr>
          <a:lstStyle/>
          <a:p>
            <a:r>
              <a:rPr lang="zh-CN" altLang="en-US" sz="1600" dirty="0"/>
              <a:t>步骤</a:t>
            </a:r>
            <a:r>
              <a:rPr lang="en-US" altLang="zh-CN" sz="1600" dirty="0"/>
              <a:t>3</a:t>
            </a:r>
            <a:r>
              <a:rPr lang="zh-CN" altLang="en-US" sz="1600" dirty="0"/>
              <a:t>：将排列好的所有设备进行启动，由于设备较多，启动时需耗费一些时长。设备启动中</a:t>
            </a:r>
          </a:p>
        </p:txBody>
      </p:sp>
      <p:sp>
        <p:nvSpPr>
          <p:cNvPr id="19" name="文本框 18">
            <a:extLst>
              <a:ext uri="{FF2B5EF4-FFF2-40B4-BE49-F238E27FC236}">
                <a16:creationId xmlns:a16="http://schemas.microsoft.com/office/drawing/2014/main" id="{8689976B-F1A2-4C62-A2B3-E290A0BE6E6D}"/>
              </a:ext>
            </a:extLst>
          </p:cNvPr>
          <p:cNvSpPr txBox="1"/>
          <p:nvPr/>
        </p:nvSpPr>
        <p:spPr>
          <a:xfrm>
            <a:off x="5748338" y="3136612"/>
            <a:ext cx="4643437" cy="584775"/>
          </a:xfrm>
          <a:prstGeom prst="rect">
            <a:avLst/>
          </a:prstGeom>
          <a:noFill/>
        </p:spPr>
        <p:txBody>
          <a:bodyPr wrap="square">
            <a:spAutoFit/>
          </a:bodyPr>
          <a:lstStyle/>
          <a:p>
            <a:r>
              <a:rPr lang="zh-CN" altLang="en-US" sz="1600" dirty="0"/>
              <a:t>步骤</a:t>
            </a:r>
            <a:r>
              <a:rPr lang="en-US" altLang="zh-CN" sz="1600" dirty="0"/>
              <a:t>4</a:t>
            </a:r>
            <a:r>
              <a:rPr lang="zh-CN" altLang="en-US" sz="1600" dirty="0"/>
              <a:t>：设备启动完毕之后，设备由原本的灰暗色变为明亮色。</a:t>
            </a:r>
          </a:p>
        </p:txBody>
      </p:sp>
      <p:pic>
        <p:nvPicPr>
          <p:cNvPr id="3" name="图片 2">
            <a:extLst>
              <a:ext uri="{FF2B5EF4-FFF2-40B4-BE49-F238E27FC236}">
                <a16:creationId xmlns:a16="http://schemas.microsoft.com/office/drawing/2014/main" id="{F5569451-2D82-4F61-90C3-2454029C2F29}"/>
              </a:ext>
            </a:extLst>
          </p:cNvPr>
          <p:cNvPicPr>
            <a:picLocks noChangeAspect="1"/>
          </p:cNvPicPr>
          <p:nvPr/>
        </p:nvPicPr>
        <p:blipFill>
          <a:blip r:embed="rId2"/>
          <a:stretch>
            <a:fillRect/>
          </a:stretch>
        </p:blipFill>
        <p:spPr>
          <a:xfrm>
            <a:off x="969003" y="3946165"/>
            <a:ext cx="4328409" cy="21642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6" name="组合 15">
            <a:extLst>
              <a:ext uri="{FF2B5EF4-FFF2-40B4-BE49-F238E27FC236}">
                <a16:creationId xmlns:a16="http://schemas.microsoft.com/office/drawing/2014/main" id="{710E0FC8-9707-41CE-AB6C-F8EEE52E2AC1}"/>
              </a:ext>
            </a:extLst>
          </p:cNvPr>
          <p:cNvGrpSpPr/>
          <p:nvPr/>
        </p:nvGrpSpPr>
        <p:grpSpPr>
          <a:xfrm>
            <a:off x="1016636" y="2200116"/>
            <a:ext cx="5925185" cy="627056"/>
            <a:chOff x="1066165" y="2283626"/>
            <a:chExt cx="6406515" cy="789305"/>
          </a:xfrm>
        </p:grpSpPr>
        <p:sp>
          <p:nvSpPr>
            <p:cNvPr id="18" name="剪去对角的矩形 3">
              <a:extLst>
                <a:ext uri="{FF2B5EF4-FFF2-40B4-BE49-F238E27FC236}">
                  <a16:creationId xmlns:a16="http://schemas.microsoft.com/office/drawing/2014/main" id="{3F66B4B5-B88E-4E51-BD83-13E07F5EC670}"/>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48E376D5-D960-47F3-8949-B0B23AF0AB81}"/>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B621E700-659F-4E62-8AAC-93BBE5C835E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7" name="文本框 26">
              <a:extLst>
                <a:ext uri="{FF2B5EF4-FFF2-40B4-BE49-F238E27FC236}">
                  <a16:creationId xmlns:a16="http://schemas.microsoft.com/office/drawing/2014/main" id="{5D6E5F75-D565-4C10-946D-68482435018C}"/>
                </a:ext>
              </a:extLst>
            </p:cNvPr>
            <p:cNvSpPr txBox="1"/>
            <p:nvPr/>
          </p:nvSpPr>
          <p:spPr>
            <a:xfrm>
              <a:off x="2253615" y="2386496"/>
              <a:ext cx="4381328" cy="52322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使用</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创建网络拓扑图</a:t>
              </a:r>
              <a:endParaRPr lang="en-US" altLang="zh-CN" sz="2800" b="1" dirty="0">
                <a:solidFill>
                  <a:schemeClr val="bg1"/>
                </a:solidFill>
                <a:latin typeface="微软雅黑" panose="020B0503020204020204" charset="-122"/>
                <a:ea typeface="微软雅黑" panose="020B0503020204020204" charset="-122"/>
              </a:endParaRPr>
            </a:p>
          </p:txBody>
        </p:sp>
      </p:grpSp>
      <p:pic>
        <p:nvPicPr>
          <p:cNvPr id="6" name="图片 5">
            <a:extLst>
              <a:ext uri="{FF2B5EF4-FFF2-40B4-BE49-F238E27FC236}">
                <a16:creationId xmlns:a16="http://schemas.microsoft.com/office/drawing/2014/main" id="{961147D5-D623-4723-97A1-A48175E88478}"/>
              </a:ext>
            </a:extLst>
          </p:cNvPr>
          <p:cNvPicPr>
            <a:picLocks noChangeAspect="1"/>
          </p:cNvPicPr>
          <p:nvPr/>
        </p:nvPicPr>
        <p:blipFill>
          <a:blip r:embed="rId3"/>
          <a:stretch>
            <a:fillRect/>
          </a:stretch>
        </p:blipFill>
        <p:spPr>
          <a:xfrm>
            <a:off x="5900412" y="3946166"/>
            <a:ext cx="4334216" cy="216420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5567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5" name="Rectangle 3">
            <a:extLst>
              <a:ext uri="{FF2B5EF4-FFF2-40B4-BE49-F238E27FC236}">
                <a16:creationId xmlns:a16="http://schemas.microsoft.com/office/drawing/2014/main" id="{D98F2F53-4985-462B-A79A-2B29323B2C6C}"/>
              </a:ext>
            </a:extLst>
          </p:cNvPr>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文本框 14">
            <a:extLst>
              <a:ext uri="{FF2B5EF4-FFF2-40B4-BE49-F238E27FC236}">
                <a16:creationId xmlns:a16="http://schemas.microsoft.com/office/drawing/2014/main" id="{CB3AB38F-B14F-42F6-B3B9-EAB5C36E65D9}"/>
              </a:ext>
            </a:extLst>
          </p:cNvPr>
          <p:cNvSpPr txBox="1"/>
          <p:nvPr/>
        </p:nvSpPr>
        <p:spPr>
          <a:xfrm>
            <a:off x="762280" y="3096096"/>
            <a:ext cx="4350702" cy="584775"/>
          </a:xfrm>
          <a:prstGeom prst="rect">
            <a:avLst/>
          </a:prstGeom>
          <a:noFill/>
        </p:spPr>
        <p:txBody>
          <a:bodyPr wrap="square">
            <a:spAutoFit/>
          </a:bodyPr>
          <a:lstStyle/>
          <a:p>
            <a:r>
              <a:rPr lang="zh-CN" altLang="en-US" sz="1600" dirty="0"/>
              <a:t>步骤</a:t>
            </a:r>
            <a:r>
              <a:rPr lang="en-US" altLang="zh-CN" sz="1600" dirty="0"/>
              <a:t>5</a:t>
            </a:r>
            <a:r>
              <a:rPr lang="zh-CN" altLang="en-US" sz="1600" dirty="0"/>
              <a:t>：设备启动成功，我们需要选择线缆进行连接。</a:t>
            </a:r>
          </a:p>
        </p:txBody>
      </p:sp>
      <p:sp>
        <p:nvSpPr>
          <p:cNvPr id="19" name="文本框 18">
            <a:extLst>
              <a:ext uri="{FF2B5EF4-FFF2-40B4-BE49-F238E27FC236}">
                <a16:creationId xmlns:a16="http://schemas.microsoft.com/office/drawing/2014/main" id="{8689976B-F1A2-4C62-A2B3-E290A0BE6E6D}"/>
              </a:ext>
            </a:extLst>
          </p:cNvPr>
          <p:cNvSpPr txBox="1"/>
          <p:nvPr/>
        </p:nvSpPr>
        <p:spPr>
          <a:xfrm>
            <a:off x="5748338" y="3136612"/>
            <a:ext cx="4643437" cy="584775"/>
          </a:xfrm>
          <a:prstGeom prst="rect">
            <a:avLst/>
          </a:prstGeom>
          <a:noFill/>
        </p:spPr>
        <p:txBody>
          <a:bodyPr wrap="square">
            <a:spAutoFit/>
          </a:bodyPr>
          <a:lstStyle/>
          <a:p>
            <a:r>
              <a:rPr lang="zh-CN" altLang="en-US" sz="1600" dirty="0"/>
              <a:t>步骤</a:t>
            </a:r>
            <a:r>
              <a:rPr lang="en-US" altLang="zh-CN" sz="1600" dirty="0"/>
              <a:t>6</a:t>
            </a:r>
            <a:r>
              <a:rPr lang="zh-CN" altLang="en-US" sz="1600" dirty="0"/>
              <a:t>：设备启动成功后，开始将设备进行连接，路由器我们用</a:t>
            </a:r>
            <a:r>
              <a:rPr lang="en-US" altLang="zh-CN" sz="1600" dirty="0"/>
              <a:t>serial</a:t>
            </a:r>
            <a:r>
              <a:rPr lang="zh-CN" altLang="en-US" sz="1600" dirty="0"/>
              <a:t>口进行连接。</a:t>
            </a:r>
          </a:p>
        </p:txBody>
      </p:sp>
      <p:grpSp>
        <p:nvGrpSpPr>
          <p:cNvPr id="16" name="组合 15">
            <a:extLst>
              <a:ext uri="{FF2B5EF4-FFF2-40B4-BE49-F238E27FC236}">
                <a16:creationId xmlns:a16="http://schemas.microsoft.com/office/drawing/2014/main" id="{710E0FC8-9707-41CE-AB6C-F8EEE52E2AC1}"/>
              </a:ext>
            </a:extLst>
          </p:cNvPr>
          <p:cNvGrpSpPr/>
          <p:nvPr/>
        </p:nvGrpSpPr>
        <p:grpSpPr>
          <a:xfrm>
            <a:off x="1016636" y="2200116"/>
            <a:ext cx="5925185" cy="627056"/>
            <a:chOff x="1066165" y="2283626"/>
            <a:chExt cx="6406515" cy="789305"/>
          </a:xfrm>
        </p:grpSpPr>
        <p:sp>
          <p:nvSpPr>
            <p:cNvPr id="18" name="剪去对角的矩形 3">
              <a:extLst>
                <a:ext uri="{FF2B5EF4-FFF2-40B4-BE49-F238E27FC236}">
                  <a16:creationId xmlns:a16="http://schemas.microsoft.com/office/drawing/2014/main" id="{3F66B4B5-B88E-4E51-BD83-13E07F5EC670}"/>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48E376D5-D960-47F3-8949-B0B23AF0AB81}"/>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B621E700-659F-4E62-8AAC-93BBE5C835E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7" name="文本框 26">
              <a:extLst>
                <a:ext uri="{FF2B5EF4-FFF2-40B4-BE49-F238E27FC236}">
                  <a16:creationId xmlns:a16="http://schemas.microsoft.com/office/drawing/2014/main" id="{5D6E5F75-D565-4C10-946D-68482435018C}"/>
                </a:ext>
              </a:extLst>
            </p:cNvPr>
            <p:cNvSpPr txBox="1"/>
            <p:nvPr/>
          </p:nvSpPr>
          <p:spPr>
            <a:xfrm>
              <a:off x="2253615" y="2386496"/>
              <a:ext cx="4381328" cy="52322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使用</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创建网络拓扑图</a:t>
              </a:r>
              <a:endParaRPr lang="en-US" altLang="zh-CN" sz="2800" b="1" dirty="0">
                <a:solidFill>
                  <a:schemeClr val="bg1"/>
                </a:solidFill>
                <a:latin typeface="微软雅黑" panose="020B0503020204020204" charset="-122"/>
                <a:ea typeface="微软雅黑" panose="020B0503020204020204" charset="-122"/>
              </a:endParaRPr>
            </a:p>
          </p:txBody>
        </p:sp>
      </p:grpSp>
      <p:pic>
        <p:nvPicPr>
          <p:cNvPr id="7" name="图片 6">
            <a:extLst>
              <a:ext uri="{FF2B5EF4-FFF2-40B4-BE49-F238E27FC236}">
                <a16:creationId xmlns:a16="http://schemas.microsoft.com/office/drawing/2014/main" id="{29ECD218-CD09-4984-A8A0-180486B8281E}"/>
              </a:ext>
            </a:extLst>
          </p:cNvPr>
          <p:cNvPicPr>
            <a:picLocks noChangeAspect="1"/>
          </p:cNvPicPr>
          <p:nvPr/>
        </p:nvPicPr>
        <p:blipFill>
          <a:blip r:embed="rId2"/>
          <a:stretch>
            <a:fillRect/>
          </a:stretch>
        </p:blipFill>
        <p:spPr>
          <a:xfrm>
            <a:off x="832321" y="3694283"/>
            <a:ext cx="4350701" cy="2771287"/>
          </a:xfrm>
          <a:prstGeom prst="rect">
            <a:avLst/>
          </a:prstGeom>
        </p:spPr>
      </p:pic>
      <p:pic>
        <p:nvPicPr>
          <p:cNvPr id="8" name="图片 7">
            <a:extLst>
              <a:ext uri="{FF2B5EF4-FFF2-40B4-BE49-F238E27FC236}">
                <a16:creationId xmlns:a16="http://schemas.microsoft.com/office/drawing/2014/main" id="{655AE830-FCF2-4A98-BAC4-1111A7D0DF3B}"/>
              </a:ext>
            </a:extLst>
          </p:cNvPr>
          <p:cNvPicPr>
            <a:picLocks noChangeAspect="1"/>
          </p:cNvPicPr>
          <p:nvPr/>
        </p:nvPicPr>
        <p:blipFill>
          <a:blip r:embed="rId3"/>
          <a:stretch>
            <a:fillRect/>
          </a:stretch>
        </p:blipFill>
        <p:spPr>
          <a:xfrm>
            <a:off x="5748338" y="3883182"/>
            <a:ext cx="4548187" cy="244718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46076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5" name="Rectangle 3">
            <a:extLst>
              <a:ext uri="{FF2B5EF4-FFF2-40B4-BE49-F238E27FC236}">
                <a16:creationId xmlns:a16="http://schemas.microsoft.com/office/drawing/2014/main" id="{D98F2F53-4985-462B-A79A-2B29323B2C6C}"/>
              </a:ext>
            </a:extLst>
          </p:cNvPr>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文本框 14">
            <a:extLst>
              <a:ext uri="{FF2B5EF4-FFF2-40B4-BE49-F238E27FC236}">
                <a16:creationId xmlns:a16="http://schemas.microsoft.com/office/drawing/2014/main" id="{CB3AB38F-B14F-42F6-B3B9-EAB5C36E65D9}"/>
              </a:ext>
            </a:extLst>
          </p:cNvPr>
          <p:cNvSpPr txBox="1"/>
          <p:nvPr/>
        </p:nvSpPr>
        <p:spPr>
          <a:xfrm>
            <a:off x="762280" y="3096096"/>
            <a:ext cx="4350702" cy="584775"/>
          </a:xfrm>
          <a:prstGeom prst="rect">
            <a:avLst/>
          </a:prstGeom>
          <a:noFill/>
        </p:spPr>
        <p:txBody>
          <a:bodyPr wrap="square">
            <a:spAutoFit/>
          </a:bodyPr>
          <a:lstStyle/>
          <a:p>
            <a:r>
              <a:rPr lang="zh-CN" altLang="en-US" sz="1600" dirty="0"/>
              <a:t>步骤</a:t>
            </a:r>
            <a:r>
              <a:rPr lang="en-US" altLang="zh-CN" sz="1600" dirty="0"/>
              <a:t>7</a:t>
            </a:r>
            <a:r>
              <a:rPr lang="zh-CN" altLang="en-US" sz="1600" dirty="0"/>
              <a:t>：连接完路由器之后，再开始连接路由器和交换机。</a:t>
            </a:r>
          </a:p>
        </p:txBody>
      </p:sp>
      <p:sp>
        <p:nvSpPr>
          <p:cNvPr id="19" name="文本框 18">
            <a:extLst>
              <a:ext uri="{FF2B5EF4-FFF2-40B4-BE49-F238E27FC236}">
                <a16:creationId xmlns:a16="http://schemas.microsoft.com/office/drawing/2014/main" id="{8689976B-F1A2-4C62-A2B3-E290A0BE6E6D}"/>
              </a:ext>
            </a:extLst>
          </p:cNvPr>
          <p:cNvSpPr txBox="1"/>
          <p:nvPr/>
        </p:nvSpPr>
        <p:spPr>
          <a:xfrm>
            <a:off x="5748338" y="3136612"/>
            <a:ext cx="4643437" cy="584775"/>
          </a:xfrm>
          <a:prstGeom prst="rect">
            <a:avLst/>
          </a:prstGeom>
          <a:noFill/>
        </p:spPr>
        <p:txBody>
          <a:bodyPr wrap="square">
            <a:spAutoFit/>
          </a:bodyPr>
          <a:lstStyle/>
          <a:p>
            <a:r>
              <a:rPr lang="zh-CN" altLang="en-US" sz="1600" dirty="0"/>
              <a:t>步骤</a:t>
            </a:r>
            <a:r>
              <a:rPr lang="en-US" altLang="zh-CN" sz="1600" dirty="0"/>
              <a:t>8</a:t>
            </a:r>
            <a:r>
              <a:rPr lang="zh-CN" altLang="en-US" sz="1600" dirty="0"/>
              <a:t>：接下来开始交换机与交换机之间的连接，使用的是</a:t>
            </a:r>
            <a:r>
              <a:rPr lang="en-US" altLang="zh-CN" sz="1600" dirty="0"/>
              <a:t>GE0/0/2</a:t>
            </a:r>
            <a:r>
              <a:rPr lang="zh-CN" altLang="en-US" sz="1600" dirty="0"/>
              <a:t>口。</a:t>
            </a:r>
          </a:p>
        </p:txBody>
      </p:sp>
      <p:grpSp>
        <p:nvGrpSpPr>
          <p:cNvPr id="16" name="组合 15">
            <a:extLst>
              <a:ext uri="{FF2B5EF4-FFF2-40B4-BE49-F238E27FC236}">
                <a16:creationId xmlns:a16="http://schemas.microsoft.com/office/drawing/2014/main" id="{710E0FC8-9707-41CE-AB6C-F8EEE52E2AC1}"/>
              </a:ext>
            </a:extLst>
          </p:cNvPr>
          <p:cNvGrpSpPr/>
          <p:nvPr/>
        </p:nvGrpSpPr>
        <p:grpSpPr>
          <a:xfrm>
            <a:off x="1016636" y="2200116"/>
            <a:ext cx="5925185" cy="627056"/>
            <a:chOff x="1066165" y="2283626"/>
            <a:chExt cx="6406515" cy="789305"/>
          </a:xfrm>
        </p:grpSpPr>
        <p:sp>
          <p:nvSpPr>
            <p:cNvPr id="18" name="剪去对角的矩形 3">
              <a:extLst>
                <a:ext uri="{FF2B5EF4-FFF2-40B4-BE49-F238E27FC236}">
                  <a16:creationId xmlns:a16="http://schemas.microsoft.com/office/drawing/2014/main" id="{3F66B4B5-B88E-4E51-BD83-13E07F5EC670}"/>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48E376D5-D960-47F3-8949-B0B23AF0AB81}"/>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B621E700-659F-4E62-8AAC-93BBE5C835E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7" name="文本框 26">
              <a:extLst>
                <a:ext uri="{FF2B5EF4-FFF2-40B4-BE49-F238E27FC236}">
                  <a16:creationId xmlns:a16="http://schemas.microsoft.com/office/drawing/2014/main" id="{5D6E5F75-D565-4C10-946D-68482435018C}"/>
                </a:ext>
              </a:extLst>
            </p:cNvPr>
            <p:cNvSpPr txBox="1"/>
            <p:nvPr/>
          </p:nvSpPr>
          <p:spPr>
            <a:xfrm>
              <a:off x="2253615" y="2386496"/>
              <a:ext cx="4381328" cy="52322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使用</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创建网络拓扑图</a:t>
              </a:r>
              <a:endParaRPr lang="en-US" altLang="zh-CN" sz="2800" b="1" dirty="0">
                <a:solidFill>
                  <a:schemeClr val="bg1"/>
                </a:solidFill>
                <a:latin typeface="微软雅黑" panose="020B0503020204020204" charset="-122"/>
                <a:ea typeface="微软雅黑" panose="020B0503020204020204" charset="-122"/>
              </a:endParaRPr>
            </a:p>
          </p:txBody>
        </p:sp>
      </p:grpSp>
      <p:pic>
        <p:nvPicPr>
          <p:cNvPr id="3" name="图片 2">
            <a:extLst>
              <a:ext uri="{FF2B5EF4-FFF2-40B4-BE49-F238E27FC236}">
                <a16:creationId xmlns:a16="http://schemas.microsoft.com/office/drawing/2014/main" id="{A5C28F39-8AAF-4ACC-BE1C-074615D4270B}"/>
              </a:ext>
            </a:extLst>
          </p:cNvPr>
          <p:cNvPicPr>
            <a:picLocks noChangeAspect="1"/>
          </p:cNvPicPr>
          <p:nvPr/>
        </p:nvPicPr>
        <p:blipFill>
          <a:blip r:embed="rId2"/>
          <a:stretch>
            <a:fillRect/>
          </a:stretch>
        </p:blipFill>
        <p:spPr>
          <a:xfrm>
            <a:off x="857250" y="3835158"/>
            <a:ext cx="4255732" cy="220461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a:extLst>
              <a:ext uri="{FF2B5EF4-FFF2-40B4-BE49-F238E27FC236}">
                <a16:creationId xmlns:a16="http://schemas.microsoft.com/office/drawing/2014/main" id="{0A13547F-70BC-4D76-86A0-856438743BF9}"/>
              </a:ext>
            </a:extLst>
          </p:cNvPr>
          <p:cNvPicPr>
            <a:picLocks noChangeAspect="1"/>
          </p:cNvPicPr>
          <p:nvPr/>
        </p:nvPicPr>
        <p:blipFill>
          <a:blip r:embed="rId3"/>
          <a:stretch>
            <a:fillRect/>
          </a:stretch>
        </p:blipFill>
        <p:spPr>
          <a:xfrm>
            <a:off x="5748338" y="3830812"/>
            <a:ext cx="4424363" cy="22046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60792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3895725"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3.1 </a:t>
            </a:r>
            <a:r>
              <a:rPr lang="zh-CN" altLang="en-US" sz="2400" b="1" dirty="0">
                <a:solidFill>
                  <a:schemeClr val="accent1"/>
                </a:solidFill>
                <a:latin typeface="微软雅黑" panose="020B0503020204020204" charset="-122"/>
                <a:ea typeface="微软雅黑" panose="020B0503020204020204" charset="-122"/>
              </a:rPr>
              <a:t>认识网络设备</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C457B53B-25DB-4F17-9719-7644B55BA6D1}"/>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【任务实施】创建网络设备拓扑结构图</a:t>
            </a:r>
            <a:endParaRPr lang="zh-CN" altLang="en-US" sz="2000" dirty="0"/>
          </a:p>
        </p:txBody>
      </p:sp>
      <p:sp>
        <p:nvSpPr>
          <p:cNvPr id="25" name="文本框 24">
            <a:extLst>
              <a:ext uri="{FF2B5EF4-FFF2-40B4-BE49-F238E27FC236}">
                <a16:creationId xmlns:a16="http://schemas.microsoft.com/office/drawing/2014/main" id="{AAA70B4A-F858-45E3-987B-C87C370DDDC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5" name="Rectangle 3">
            <a:extLst>
              <a:ext uri="{FF2B5EF4-FFF2-40B4-BE49-F238E27FC236}">
                <a16:creationId xmlns:a16="http://schemas.microsoft.com/office/drawing/2014/main" id="{D98F2F53-4985-462B-A79A-2B29323B2C6C}"/>
              </a:ext>
            </a:extLst>
          </p:cNvPr>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文本框 14">
            <a:extLst>
              <a:ext uri="{FF2B5EF4-FFF2-40B4-BE49-F238E27FC236}">
                <a16:creationId xmlns:a16="http://schemas.microsoft.com/office/drawing/2014/main" id="{CB3AB38F-B14F-42F6-B3B9-EAB5C36E65D9}"/>
              </a:ext>
            </a:extLst>
          </p:cNvPr>
          <p:cNvSpPr txBox="1"/>
          <p:nvPr/>
        </p:nvSpPr>
        <p:spPr>
          <a:xfrm>
            <a:off x="762280" y="3096096"/>
            <a:ext cx="4350702" cy="584775"/>
          </a:xfrm>
          <a:prstGeom prst="rect">
            <a:avLst/>
          </a:prstGeom>
          <a:noFill/>
        </p:spPr>
        <p:txBody>
          <a:bodyPr wrap="square">
            <a:spAutoFit/>
          </a:bodyPr>
          <a:lstStyle/>
          <a:p>
            <a:r>
              <a:rPr lang="zh-CN" altLang="en-US" sz="1600" dirty="0"/>
              <a:t>步骤</a:t>
            </a:r>
            <a:r>
              <a:rPr lang="en-US" altLang="zh-CN" sz="1600" dirty="0"/>
              <a:t>,9</a:t>
            </a:r>
            <a:r>
              <a:rPr lang="zh-CN" altLang="en-US" sz="1600" dirty="0"/>
              <a:t>：开始连接交换机与终端</a:t>
            </a:r>
            <a:r>
              <a:rPr lang="en-US" altLang="zh-CN" sz="1600" dirty="0"/>
              <a:t>PC</a:t>
            </a:r>
            <a:r>
              <a:rPr lang="zh-CN" altLang="en-US" sz="1600" dirty="0"/>
              <a:t>，采用的是</a:t>
            </a:r>
            <a:r>
              <a:rPr lang="en-US" altLang="zh-CN" sz="1600" dirty="0"/>
              <a:t>Eth</a:t>
            </a:r>
            <a:r>
              <a:rPr lang="zh-CN" altLang="en-US" sz="1600" dirty="0"/>
              <a:t>线缆。</a:t>
            </a:r>
          </a:p>
        </p:txBody>
      </p:sp>
      <p:sp>
        <p:nvSpPr>
          <p:cNvPr id="19" name="文本框 18">
            <a:extLst>
              <a:ext uri="{FF2B5EF4-FFF2-40B4-BE49-F238E27FC236}">
                <a16:creationId xmlns:a16="http://schemas.microsoft.com/office/drawing/2014/main" id="{8689976B-F1A2-4C62-A2B3-E290A0BE6E6D}"/>
              </a:ext>
            </a:extLst>
          </p:cNvPr>
          <p:cNvSpPr txBox="1"/>
          <p:nvPr/>
        </p:nvSpPr>
        <p:spPr>
          <a:xfrm>
            <a:off x="5748338" y="3136612"/>
            <a:ext cx="4643437" cy="584775"/>
          </a:xfrm>
          <a:prstGeom prst="rect">
            <a:avLst/>
          </a:prstGeom>
          <a:noFill/>
        </p:spPr>
        <p:txBody>
          <a:bodyPr wrap="square">
            <a:spAutoFit/>
          </a:bodyPr>
          <a:lstStyle/>
          <a:p>
            <a:r>
              <a:rPr lang="zh-CN" altLang="en-US" sz="1600" dirty="0"/>
              <a:t>步骤</a:t>
            </a:r>
            <a:r>
              <a:rPr lang="en-US" altLang="zh-CN" sz="1600" dirty="0"/>
              <a:t>10</a:t>
            </a:r>
            <a:r>
              <a:rPr lang="zh-CN" altLang="en-US" sz="1600" dirty="0"/>
              <a:t>：所有设备连接完毕之后，我们将接口全部显示出来。</a:t>
            </a:r>
          </a:p>
        </p:txBody>
      </p:sp>
      <p:grpSp>
        <p:nvGrpSpPr>
          <p:cNvPr id="16" name="组合 15">
            <a:extLst>
              <a:ext uri="{FF2B5EF4-FFF2-40B4-BE49-F238E27FC236}">
                <a16:creationId xmlns:a16="http://schemas.microsoft.com/office/drawing/2014/main" id="{710E0FC8-9707-41CE-AB6C-F8EEE52E2AC1}"/>
              </a:ext>
            </a:extLst>
          </p:cNvPr>
          <p:cNvGrpSpPr/>
          <p:nvPr/>
        </p:nvGrpSpPr>
        <p:grpSpPr>
          <a:xfrm>
            <a:off x="1016636" y="2200116"/>
            <a:ext cx="5925185" cy="627056"/>
            <a:chOff x="1066165" y="2283626"/>
            <a:chExt cx="6406515" cy="789305"/>
          </a:xfrm>
        </p:grpSpPr>
        <p:sp>
          <p:nvSpPr>
            <p:cNvPr id="18" name="剪去对角的矩形 3">
              <a:extLst>
                <a:ext uri="{FF2B5EF4-FFF2-40B4-BE49-F238E27FC236}">
                  <a16:creationId xmlns:a16="http://schemas.microsoft.com/office/drawing/2014/main" id="{3F66B4B5-B88E-4E51-BD83-13E07F5EC670}"/>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48E376D5-D960-47F3-8949-B0B23AF0AB81}"/>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B621E700-659F-4E62-8AAC-93BBE5C835E7}"/>
                </a:ext>
              </a:extLst>
            </p:cNvPr>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7" name="文本框 26">
              <a:extLst>
                <a:ext uri="{FF2B5EF4-FFF2-40B4-BE49-F238E27FC236}">
                  <a16:creationId xmlns:a16="http://schemas.microsoft.com/office/drawing/2014/main" id="{5D6E5F75-D565-4C10-946D-68482435018C}"/>
                </a:ext>
              </a:extLst>
            </p:cNvPr>
            <p:cNvSpPr txBox="1"/>
            <p:nvPr/>
          </p:nvSpPr>
          <p:spPr>
            <a:xfrm>
              <a:off x="2253615" y="2386496"/>
              <a:ext cx="4381328" cy="52322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使用</a:t>
              </a:r>
              <a:r>
                <a:rPr lang="en-US" altLang="zh-CN" sz="2800" b="1" dirty="0" err="1">
                  <a:solidFill>
                    <a:schemeClr val="bg1"/>
                  </a:solidFill>
                  <a:latin typeface="微软雅黑" panose="020B0503020204020204" charset="-122"/>
                  <a:ea typeface="微软雅黑" panose="020B0503020204020204" charset="-122"/>
                </a:rPr>
                <a:t>eNSP</a:t>
              </a:r>
              <a:r>
                <a:rPr lang="zh-CN" altLang="en-US" sz="2800" b="1" dirty="0">
                  <a:solidFill>
                    <a:schemeClr val="bg1"/>
                  </a:solidFill>
                  <a:latin typeface="微软雅黑" panose="020B0503020204020204" charset="-122"/>
                  <a:ea typeface="微软雅黑" panose="020B0503020204020204" charset="-122"/>
                </a:rPr>
                <a:t>创建网络拓扑图</a:t>
              </a:r>
              <a:endParaRPr lang="en-US" altLang="zh-CN" sz="2800" b="1" dirty="0">
                <a:solidFill>
                  <a:schemeClr val="bg1"/>
                </a:solidFill>
                <a:latin typeface="微软雅黑" panose="020B0503020204020204" charset="-122"/>
                <a:ea typeface="微软雅黑" panose="020B0503020204020204" charset="-122"/>
              </a:endParaRPr>
            </a:p>
          </p:txBody>
        </p:sp>
      </p:grpSp>
      <p:pic>
        <p:nvPicPr>
          <p:cNvPr id="3" name="图片 2">
            <a:extLst>
              <a:ext uri="{FF2B5EF4-FFF2-40B4-BE49-F238E27FC236}">
                <a16:creationId xmlns:a16="http://schemas.microsoft.com/office/drawing/2014/main" id="{A5C28F39-8AAF-4ACC-BE1C-074615D4270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57250" y="4000272"/>
            <a:ext cx="4255732" cy="187438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a:extLst>
              <a:ext uri="{FF2B5EF4-FFF2-40B4-BE49-F238E27FC236}">
                <a16:creationId xmlns:a16="http://schemas.microsoft.com/office/drawing/2014/main" id="{0A13547F-70BC-4D76-86A0-856438743B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26258" y="3830812"/>
            <a:ext cx="3468522" cy="22046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78328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AB22ACA8-9EF1-43E4-9FF8-020D5154B6BF}"/>
              </a:ext>
            </a:extLst>
          </p:cNvPr>
          <p:cNvSpPr txBox="1"/>
          <p:nvPr/>
        </p:nvSpPr>
        <p:spPr>
          <a:xfrm>
            <a:off x="2157412" y="1962825"/>
            <a:ext cx="6872287" cy="3907095"/>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了解有线传输介质；</a:t>
            </a:r>
          </a:p>
          <a:p>
            <a:pPr marL="457200" indent="-457200">
              <a:lnSpc>
                <a:spcPct val="150000"/>
              </a:lnSpc>
              <a:buClr>
                <a:schemeClr val="accent5"/>
              </a:buClr>
              <a:buFont typeface="Wingdings" panose="05000000000000000000" pitchFamily="2" charset="2"/>
              <a:buChar char="n"/>
            </a:pPr>
            <a:r>
              <a:rPr lang="zh-CN" altLang="en-US" sz="2400" dirty="0"/>
              <a:t>了解无线传输介质；</a:t>
            </a:r>
          </a:p>
          <a:p>
            <a:pPr marL="457200" indent="-457200">
              <a:lnSpc>
                <a:spcPct val="150000"/>
              </a:lnSpc>
              <a:buClr>
                <a:schemeClr val="accent5"/>
              </a:buClr>
              <a:buFont typeface="Wingdings" panose="05000000000000000000" pitchFamily="2" charset="2"/>
              <a:buChar char="n"/>
            </a:pPr>
            <a:r>
              <a:rPr lang="zh-CN" altLang="en-US" sz="2400" dirty="0"/>
              <a:t>了解双绞线制作的国际标准；</a:t>
            </a:r>
          </a:p>
          <a:p>
            <a:pPr marL="457200" indent="-457200">
              <a:lnSpc>
                <a:spcPct val="150000"/>
              </a:lnSpc>
              <a:buClr>
                <a:schemeClr val="accent5"/>
              </a:buClr>
              <a:buFont typeface="Wingdings" panose="05000000000000000000" pitchFamily="2" charset="2"/>
              <a:buChar char="n"/>
            </a:pPr>
            <a:r>
              <a:rPr lang="zh-CN" altLang="en-US" sz="2400" dirty="0"/>
              <a:t>掌握双绞线制作的步骤；</a:t>
            </a:r>
          </a:p>
          <a:p>
            <a:pPr marL="457200" indent="-457200">
              <a:lnSpc>
                <a:spcPct val="150000"/>
              </a:lnSpc>
              <a:buClr>
                <a:schemeClr val="accent5"/>
              </a:buClr>
              <a:buFont typeface="Wingdings" panose="05000000000000000000" pitchFamily="2" charset="2"/>
              <a:buChar char="n"/>
            </a:pPr>
            <a:r>
              <a:rPr lang="zh-CN" altLang="en-US" sz="2400" dirty="0"/>
              <a:t>掌握信息模块制作的步骤。</a:t>
            </a:r>
          </a:p>
          <a:p>
            <a:pPr>
              <a:lnSpc>
                <a:spcPct val="150000"/>
              </a:lnSpc>
              <a:buClr>
                <a:schemeClr val="accent5"/>
              </a:buClr>
            </a:pPr>
            <a:r>
              <a:rPr lang="zh-CN" altLang="en-US" sz="2400" dirty="0"/>
              <a:t>      </a:t>
            </a:r>
          </a:p>
        </p:txBody>
      </p:sp>
    </p:spTree>
    <p:extLst>
      <p:ext uri="{BB962C8B-B14F-4D97-AF65-F5344CB8AC3E}">
        <p14:creationId xmlns:p14="http://schemas.microsoft.com/office/powerpoint/2010/main" val="244412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3.2.1</a:t>
            </a:r>
            <a:r>
              <a:rPr lang="zh-CN" altLang="zh-CN" sz="2000" kern="100" spc="10" dirty="0">
                <a:effectLst/>
                <a:ea typeface="方正大标宋简体"/>
                <a:cs typeface="Arial" panose="020B0604020202020204" pitchFamily="34" charset="0"/>
              </a:rPr>
              <a:t>认识双绞线</a:t>
            </a:r>
            <a:endParaRPr lang="zh-CN" altLang="en-US" sz="2000"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1071054" y="2332075"/>
            <a:ext cx="5684853" cy="2104872"/>
          </a:xfrm>
          <a:prstGeom prst="rect">
            <a:avLst/>
          </a:prstGeom>
          <a:noFill/>
        </p:spPr>
        <p:txBody>
          <a:bodyPr wrap="square">
            <a:spAutoFit/>
          </a:bodyPr>
          <a:lstStyle/>
          <a:p>
            <a:pPr>
              <a:lnSpc>
                <a:spcPct val="150000"/>
              </a:lnSpc>
            </a:pPr>
            <a:r>
              <a:rPr lang="en-US" altLang="zh-CN" dirty="0">
                <a:latin typeface="+mn-ea"/>
              </a:rPr>
              <a:t>1</a:t>
            </a:r>
            <a:r>
              <a:rPr lang="zh-CN" altLang="en-US" dirty="0">
                <a:latin typeface="+mn-ea"/>
              </a:rPr>
              <a:t>．双绞线的组成</a:t>
            </a:r>
          </a:p>
          <a:p>
            <a:pPr>
              <a:lnSpc>
                <a:spcPct val="150000"/>
              </a:lnSpc>
            </a:pPr>
            <a:r>
              <a:rPr lang="zh-CN" altLang="en-US" dirty="0">
                <a:latin typeface="+mn-ea"/>
              </a:rPr>
              <a:t>双绞线由两根具有绝缘保护层的铜导线组成。它们各自被包裹在彩色绝缘层内，按照规定的绞距相互扭绞成一对双绞线。双绞线一般由两根</a:t>
            </a:r>
            <a:r>
              <a:rPr lang="en-US" altLang="zh-CN" dirty="0">
                <a:latin typeface="+mn-ea"/>
              </a:rPr>
              <a:t>22</a:t>
            </a:r>
            <a:r>
              <a:rPr lang="zh-CN" altLang="en-US" dirty="0">
                <a:latin typeface="+mn-ea"/>
              </a:rPr>
              <a:t>～</a:t>
            </a:r>
            <a:r>
              <a:rPr lang="en-US" altLang="zh-CN" dirty="0">
                <a:latin typeface="+mn-ea"/>
              </a:rPr>
              <a:t>26</a:t>
            </a:r>
            <a:r>
              <a:rPr lang="zh-CN" altLang="en-US" dirty="0">
                <a:latin typeface="+mn-ea"/>
              </a:rPr>
              <a:t>号绝缘铜导线相互缠绕而成。</a:t>
            </a:r>
          </a:p>
        </p:txBody>
      </p:sp>
      <p:pic>
        <p:nvPicPr>
          <p:cNvPr id="3074" name="图片 36">
            <a:extLst>
              <a:ext uri="{FF2B5EF4-FFF2-40B4-BE49-F238E27FC236}">
                <a16:creationId xmlns:a16="http://schemas.microsoft.com/office/drawing/2014/main" id="{EF9AAFA7-B049-146E-654E-E973CFCBB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640"/>
          <a:stretch>
            <a:fillRect/>
          </a:stretch>
        </p:blipFill>
        <p:spPr bwMode="auto">
          <a:xfrm>
            <a:off x="7034212" y="2486045"/>
            <a:ext cx="3082539" cy="200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116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3.2.1</a:t>
            </a:r>
            <a:r>
              <a:rPr lang="zh-CN" altLang="zh-CN" sz="2000" kern="100" spc="10" dirty="0">
                <a:effectLst/>
                <a:ea typeface="方正大标宋简体"/>
                <a:cs typeface="Arial" panose="020B0604020202020204" pitchFamily="34" charset="0"/>
              </a:rPr>
              <a:t>认识双绞线</a:t>
            </a:r>
            <a:endParaRPr lang="zh-CN" altLang="en-US" sz="2000"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1071054" y="2332075"/>
            <a:ext cx="5684853" cy="1689373"/>
          </a:xfrm>
          <a:prstGeom prst="rect">
            <a:avLst/>
          </a:prstGeom>
          <a:noFill/>
        </p:spPr>
        <p:txBody>
          <a:bodyPr wrap="square">
            <a:spAutoFit/>
          </a:bodyPr>
          <a:lstStyle/>
          <a:p>
            <a:pPr>
              <a:lnSpc>
                <a:spcPct val="150000"/>
              </a:lnSpc>
            </a:pPr>
            <a:r>
              <a:rPr lang="en-US" altLang="zh-CN" dirty="0">
                <a:latin typeface="+mn-ea"/>
              </a:rPr>
              <a:t>2</a:t>
            </a:r>
            <a:r>
              <a:rPr lang="zh-CN" altLang="en-US" dirty="0">
                <a:latin typeface="+mn-ea"/>
              </a:rPr>
              <a:t>．双绞线的分类</a:t>
            </a:r>
          </a:p>
          <a:p>
            <a:pPr>
              <a:lnSpc>
                <a:spcPct val="150000"/>
              </a:lnSpc>
            </a:pPr>
            <a:r>
              <a:rPr lang="zh-CN" altLang="en-US" dirty="0">
                <a:latin typeface="+mn-ea"/>
              </a:rPr>
              <a:t>双绞线的分类有两种：一种是按其是否有屏蔽层分为非屏蔽双绞（</a:t>
            </a:r>
            <a:r>
              <a:rPr lang="en-US" altLang="zh-CN" dirty="0">
                <a:latin typeface="+mn-ea"/>
              </a:rPr>
              <a:t>Unshielded Twisted Pair</a:t>
            </a:r>
            <a:r>
              <a:rPr lang="zh-CN" altLang="en-US" dirty="0">
                <a:latin typeface="+mn-ea"/>
              </a:rPr>
              <a:t>，</a:t>
            </a:r>
            <a:r>
              <a:rPr lang="en-US" altLang="zh-CN" dirty="0">
                <a:latin typeface="+mn-ea"/>
              </a:rPr>
              <a:t>UTP</a:t>
            </a:r>
            <a:r>
              <a:rPr lang="zh-CN" altLang="en-US" dirty="0">
                <a:latin typeface="+mn-ea"/>
              </a:rPr>
              <a:t>）和屏蔽双绞线（</a:t>
            </a:r>
            <a:r>
              <a:rPr lang="en-US" altLang="zh-CN" dirty="0">
                <a:latin typeface="+mn-ea"/>
              </a:rPr>
              <a:t>Shielded Twisted Pair</a:t>
            </a:r>
            <a:r>
              <a:rPr lang="zh-CN" altLang="en-US" dirty="0">
                <a:latin typeface="+mn-ea"/>
              </a:rPr>
              <a:t>，</a:t>
            </a:r>
            <a:r>
              <a:rPr lang="en-US" altLang="zh-CN" dirty="0">
                <a:latin typeface="+mn-ea"/>
              </a:rPr>
              <a:t>STP</a:t>
            </a:r>
            <a:r>
              <a:rPr lang="zh-CN" altLang="en-US" dirty="0">
                <a:latin typeface="+mn-ea"/>
              </a:rPr>
              <a:t>）。</a:t>
            </a:r>
          </a:p>
        </p:txBody>
      </p:sp>
      <p:pic>
        <p:nvPicPr>
          <p:cNvPr id="1026" name="图片 18463" descr="说明: https://bkimg.cdn.bcebos.com/pic/dbb44aed2e738bd486325b8ea18b87d6277ff97a@wm_1,g_7,k_d2F0ZXIvYmFpa2UxODA=,xp_5,yp_5">
            <a:extLst>
              <a:ext uri="{FF2B5EF4-FFF2-40B4-BE49-F238E27FC236}">
                <a16:creationId xmlns:a16="http://schemas.microsoft.com/office/drawing/2014/main" id="{5C02FAA3-71C7-4E60-43E2-5DE51B5ED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542" b="7219"/>
          <a:stretch>
            <a:fillRect/>
          </a:stretch>
        </p:blipFill>
        <p:spPr bwMode="auto">
          <a:xfrm>
            <a:off x="8154464" y="2070180"/>
            <a:ext cx="160813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14B0B3EF-5BEF-6E84-F4C6-617B3D3A44D0}"/>
              </a:ext>
            </a:extLst>
          </p:cNvPr>
          <p:cNvSpPr txBox="1"/>
          <p:nvPr/>
        </p:nvSpPr>
        <p:spPr>
          <a:xfrm>
            <a:off x="8575828" y="3345855"/>
            <a:ext cx="961364" cy="369332"/>
          </a:xfrm>
          <a:prstGeom prst="rect">
            <a:avLst/>
          </a:prstGeom>
          <a:noFill/>
        </p:spPr>
        <p:txBody>
          <a:bodyPr wrap="square">
            <a:spAutoFit/>
          </a:bodyPr>
          <a:lstStyle/>
          <a:p>
            <a:r>
              <a:rPr lang="en-US" altLang="zh-CN" sz="1800" kern="100" dirty="0">
                <a:effectLst/>
                <a:latin typeface="方正兰亭刊黑_GBK"/>
                <a:cs typeface="Times New Roman" panose="02020603050405020304" pitchFamily="18" charset="0"/>
              </a:rPr>
              <a:t> UTP</a:t>
            </a:r>
            <a:endParaRPr lang="zh-CN" altLang="en-US" dirty="0"/>
          </a:p>
        </p:txBody>
      </p:sp>
      <p:pic>
        <p:nvPicPr>
          <p:cNvPr id="1027" name="图片 80">
            <a:extLst>
              <a:ext uri="{FF2B5EF4-FFF2-40B4-BE49-F238E27FC236}">
                <a16:creationId xmlns:a16="http://schemas.microsoft.com/office/drawing/2014/main" id="{7B495531-625C-7230-5B2F-F17AACBE05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95" b="1695"/>
          <a:stretch>
            <a:fillRect/>
          </a:stretch>
        </p:blipFill>
        <p:spPr bwMode="auto">
          <a:xfrm>
            <a:off x="6785128" y="4076709"/>
            <a:ext cx="2083664" cy="125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DB259703-1D1A-A2F3-1EAD-33B31C53A732}"/>
              </a:ext>
            </a:extLst>
          </p:cNvPr>
          <p:cNvSpPr txBox="1"/>
          <p:nvPr/>
        </p:nvSpPr>
        <p:spPr>
          <a:xfrm>
            <a:off x="7653838" y="5364786"/>
            <a:ext cx="1402672" cy="369332"/>
          </a:xfrm>
          <a:prstGeom prst="rect">
            <a:avLst/>
          </a:prstGeom>
          <a:noFill/>
        </p:spPr>
        <p:txBody>
          <a:bodyPr wrap="square">
            <a:spAutoFit/>
          </a:bodyPr>
          <a:lstStyle/>
          <a:p>
            <a:pPr algn="just">
              <a:spcBef>
                <a:spcPts val="240"/>
              </a:spcBef>
              <a:spcAft>
                <a:spcPts val="600"/>
              </a:spcAft>
            </a:pPr>
            <a:r>
              <a:rPr lang="zh-CN" altLang="zh-CN" sz="1800" kern="100" dirty="0">
                <a:effectLst/>
                <a:latin typeface="方正兰亭黑_GBK"/>
                <a:cs typeface="Times New Roman" panose="02020603050405020304" pitchFamily="18" charset="0"/>
              </a:rPr>
              <a:t> </a:t>
            </a:r>
            <a:r>
              <a:rPr lang="en-US" altLang="zh-CN" sz="1800" kern="100" dirty="0">
                <a:effectLst/>
                <a:latin typeface="方正兰亭黑_GBK"/>
                <a:cs typeface="Times New Roman" panose="02020603050405020304" pitchFamily="18" charset="0"/>
              </a:rPr>
              <a:t>STP</a:t>
            </a:r>
            <a:endParaRPr lang="zh-CN" altLang="zh-CN" sz="1800" kern="1000" dirty="0">
              <a:effectLst/>
              <a:latin typeface="方正兰亭黑_GBK"/>
              <a:cs typeface="Times New Roman" panose="02020603050405020304" pitchFamily="18" charset="0"/>
            </a:endParaRPr>
          </a:p>
        </p:txBody>
      </p:sp>
    </p:spTree>
    <p:extLst>
      <p:ext uri="{BB962C8B-B14F-4D97-AF65-F5344CB8AC3E}">
        <p14:creationId xmlns:p14="http://schemas.microsoft.com/office/powerpoint/2010/main" val="2184178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3.2.2  </a:t>
            </a:r>
            <a:r>
              <a:rPr lang="zh-CN" altLang="en-US" sz="2000" b="1" kern="100" spc="10" dirty="0">
                <a:effectLst/>
                <a:latin typeface="方正大标宋简体"/>
                <a:cs typeface="Arial" panose="020B0604020202020204" pitchFamily="34" charset="0"/>
              </a:rPr>
              <a:t>认识同轴电缆</a:t>
            </a:r>
            <a:endParaRPr lang="zh-CN" altLang="en-US" sz="2000" b="1"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1071054" y="2332075"/>
            <a:ext cx="9147144" cy="2520370"/>
          </a:xfrm>
          <a:prstGeom prst="rect">
            <a:avLst/>
          </a:prstGeom>
          <a:noFill/>
        </p:spPr>
        <p:txBody>
          <a:bodyPr wrap="square">
            <a:spAutoFit/>
          </a:bodyPr>
          <a:lstStyle/>
          <a:p>
            <a:pPr>
              <a:lnSpc>
                <a:spcPct val="150000"/>
              </a:lnSpc>
            </a:pPr>
            <a:r>
              <a:rPr lang="zh-CN" altLang="en-US" dirty="0">
                <a:latin typeface="+mn-ea"/>
              </a:rPr>
              <a:t>    同轴电缆（</a:t>
            </a:r>
            <a:r>
              <a:rPr lang="en-US" altLang="zh-CN" dirty="0">
                <a:latin typeface="+mn-ea"/>
              </a:rPr>
              <a:t>coaxial cable</a:t>
            </a:r>
            <a:r>
              <a:rPr lang="zh-CN" altLang="en-US" dirty="0">
                <a:latin typeface="+mn-ea"/>
              </a:rPr>
              <a:t>）由一根空心的护套及其所包围的铜芯导体组成，护套与铜芯导体由绝缘材料隔开，同轴电缆有粗、细两种形式。在早期的网络中经常用粗同轴电缆作为连接不同网络的主干，如</a:t>
            </a:r>
            <a:r>
              <a:rPr lang="en-US" altLang="zh-CN" dirty="0">
                <a:latin typeface="+mn-ea"/>
              </a:rPr>
              <a:t>20</a:t>
            </a:r>
            <a:r>
              <a:rPr lang="zh-CN" altLang="en-US" dirty="0">
                <a:latin typeface="+mn-ea"/>
              </a:rPr>
              <a:t>世纪</a:t>
            </a:r>
            <a:r>
              <a:rPr lang="en-US" altLang="zh-CN" dirty="0">
                <a:latin typeface="+mn-ea"/>
              </a:rPr>
              <a:t>80</a:t>
            </a:r>
            <a:r>
              <a:rPr lang="zh-CN" altLang="en-US" dirty="0">
                <a:latin typeface="+mn-ea"/>
              </a:rPr>
              <a:t>年代早期以太网标准建立时，第一个定义的传输介质类型就是粗同轴电缆。目前，粗同轴电缆已经很少使用了。细同轴电缆的直径与粗同轴电缆相比要小一些，常用于将桌面工作站连到局域网。不论是粗同轴电缆还是细同轴电缆，其结构均如图所示。</a:t>
            </a:r>
          </a:p>
        </p:txBody>
      </p:sp>
      <p:pic>
        <p:nvPicPr>
          <p:cNvPr id="2050" name="Picture 2">
            <a:extLst>
              <a:ext uri="{FF2B5EF4-FFF2-40B4-BE49-F238E27FC236}">
                <a16:creationId xmlns:a16="http://schemas.microsoft.com/office/drawing/2014/main" id="{C0F7B72E-A6BD-DFE7-102A-C8AE59FA9C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6558" y="4761601"/>
            <a:ext cx="3998884" cy="1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A4405BCA-C7F2-DFBE-2599-9060DDF9B55A}"/>
              </a:ext>
            </a:extLst>
          </p:cNvPr>
          <p:cNvSpPr txBox="1"/>
          <p:nvPr/>
        </p:nvSpPr>
        <p:spPr>
          <a:xfrm>
            <a:off x="5113538" y="5998631"/>
            <a:ext cx="1920674" cy="369332"/>
          </a:xfrm>
          <a:prstGeom prst="rect">
            <a:avLst/>
          </a:prstGeom>
          <a:noFill/>
        </p:spPr>
        <p:txBody>
          <a:bodyPr wrap="square">
            <a:spAutoFit/>
          </a:bodyPr>
          <a:lstStyle/>
          <a:p>
            <a:r>
              <a:rPr lang="zh-CN" altLang="zh-CN" sz="1800" kern="100" dirty="0">
                <a:effectLst/>
                <a:ea typeface="方正兰亭刊黑_GBK"/>
                <a:cs typeface="Times New Roman" panose="02020603050405020304" pitchFamily="18" charset="0"/>
              </a:rPr>
              <a:t>同轴电缆的结构</a:t>
            </a:r>
            <a:endParaRPr lang="zh-CN" altLang="en-US" dirty="0"/>
          </a:p>
        </p:txBody>
      </p:sp>
    </p:spTree>
    <p:extLst>
      <p:ext uri="{BB962C8B-B14F-4D97-AF65-F5344CB8AC3E}">
        <p14:creationId xmlns:p14="http://schemas.microsoft.com/office/powerpoint/2010/main" val="4246341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3.2.3</a:t>
            </a:r>
            <a:r>
              <a:rPr lang="zh-CN" altLang="en-US" sz="2000" kern="100" spc="10" dirty="0">
                <a:effectLst/>
                <a:ea typeface="方正大标宋简体"/>
                <a:cs typeface="Arial" panose="020B0604020202020204" pitchFamily="34" charset="0"/>
              </a:rPr>
              <a:t>认识光纤</a:t>
            </a:r>
            <a:endParaRPr lang="zh-CN" altLang="en-US" sz="2000"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1071054" y="2332075"/>
            <a:ext cx="5684853" cy="2935868"/>
          </a:xfrm>
          <a:prstGeom prst="rect">
            <a:avLst/>
          </a:prstGeom>
          <a:noFill/>
        </p:spPr>
        <p:txBody>
          <a:bodyPr wrap="square">
            <a:spAutoFit/>
          </a:bodyPr>
          <a:lstStyle/>
          <a:p>
            <a:pPr>
              <a:lnSpc>
                <a:spcPct val="150000"/>
              </a:lnSpc>
            </a:pPr>
            <a:r>
              <a:rPr lang="en-US" altLang="zh-CN" dirty="0">
                <a:latin typeface="+mn-ea"/>
              </a:rPr>
              <a:t>1</a:t>
            </a:r>
            <a:r>
              <a:rPr lang="zh-CN" altLang="en-US" dirty="0">
                <a:latin typeface="+mn-ea"/>
              </a:rPr>
              <a:t>．光纤的组成</a:t>
            </a:r>
          </a:p>
          <a:p>
            <a:pPr>
              <a:lnSpc>
                <a:spcPct val="150000"/>
              </a:lnSpc>
            </a:pPr>
            <a:r>
              <a:rPr lang="zh-CN" altLang="en-US" dirty="0">
                <a:latin typeface="+mn-ea"/>
              </a:rPr>
              <a:t>光纤是一种传输光束细而柔韧的媒介，由使用纯净的石英玻璃经特殊工艺拉制成的粗细均匀的玻璃丝组成纤芯。纤芯质地脆、易断裂。一般在纤芯的外面包裹一层折射率较低的玻璃封套（包层），然后包裹一层薄的塑料外套（涂覆层），用来保护光纤。光纤通常被扎成束，外面有护层，其结构如图所示。</a:t>
            </a:r>
          </a:p>
        </p:txBody>
      </p:sp>
      <p:pic>
        <p:nvPicPr>
          <p:cNvPr id="1026" name="Picture 2">
            <a:extLst>
              <a:ext uri="{FF2B5EF4-FFF2-40B4-BE49-F238E27FC236}">
                <a16:creationId xmlns:a16="http://schemas.microsoft.com/office/drawing/2014/main" id="{B0E2B195-F22D-9567-574B-E99B13F29C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4212" y="2886155"/>
            <a:ext cx="4446156" cy="205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04561C72-7B65-D5C1-E65E-50F6C4E7F6FA}"/>
              </a:ext>
            </a:extLst>
          </p:cNvPr>
          <p:cNvSpPr txBox="1"/>
          <p:nvPr/>
        </p:nvSpPr>
        <p:spPr>
          <a:xfrm>
            <a:off x="8673483" y="5083277"/>
            <a:ext cx="2089005" cy="338554"/>
          </a:xfrm>
          <a:prstGeom prst="rect">
            <a:avLst/>
          </a:prstGeom>
          <a:noFill/>
        </p:spPr>
        <p:txBody>
          <a:bodyPr wrap="square">
            <a:spAutoFit/>
          </a:bodyPr>
          <a:lstStyle/>
          <a:p>
            <a:r>
              <a:rPr lang="zh-CN" altLang="zh-CN" sz="1600" kern="100" dirty="0">
                <a:effectLst/>
                <a:ea typeface="方正兰亭刊黑_GBK"/>
                <a:cs typeface="Times New Roman" panose="02020603050405020304" pitchFamily="18" charset="0"/>
              </a:rPr>
              <a:t>光纤的结构</a:t>
            </a:r>
            <a:endParaRPr lang="zh-CN" altLang="en-US" sz="1600" dirty="0"/>
          </a:p>
        </p:txBody>
      </p:sp>
    </p:spTree>
    <p:extLst>
      <p:ext uri="{BB962C8B-B14F-4D97-AF65-F5344CB8AC3E}">
        <p14:creationId xmlns:p14="http://schemas.microsoft.com/office/powerpoint/2010/main" val="485826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3.2.3</a:t>
            </a:r>
            <a:r>
              <a:rPr lang="zh-CN" altLang="en-US" sz="2000" kern="100" spc="10" dirty="0">
                <a:effectLst/>
                <a:ea typeface="方正大标宋简体"/>
                <a:cs typeface="Arial" panose="020B0604020202020204" pitchFamily="34" charset="0"/>
              </a:rPr>
              <a:t>认识光纤</a:t>
            </a:r>
            <a:endParaRPr lang="zh-CN" altLang="en-US" sz="2000"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818881" y="2013918"/>
            <a:ext cx="5684853" cy="442878"/>
          </a:xfrm>
          <a:prstGeom prst="rect">
            <a:avLst/>
          </a:prstGeom>
          <a:noFill/>
        </p:spPr>
        <p:txBody>
          <a:bodyPr wrap="square">
            <a:spAutoFit/>
          </a:bodyPr>
          <a:lstStyle/>
          <a:p>
            <a:pPr>
              <a:lnSpc>
                <a:spcPct val="150000"/>
              </a:lnSpc>
            </a:pPr>
            <a:r>
              <a:rPr lang="en-US" altLang="zh-CN" dirty="0">
                <a:latin typeface="+mn-ea"/>
              </a:rPr>
              <a:t>2</a:t>
            </a:r>
            <a:r>
              <a:rPr lang="zh-CN" altLang="en-US" dirty="0">
                <a:latin typeface="+mn-ea"/>
              </a:rPr>
              <a:t>．光纤的分类</a:t>
            </a:r>
            <a:endParaRPr lang="en-US" altLang="zh-CN" dirty="0">
              <a:latin typeface="+mn-ea"/>
            </a:endParaRPr>
          </a:p>
        </p:txBody>
      </p:sp>
      <p:sp>
        <p:nvSpPr>
          <p:cNvPr id="9" name="圆角矩形 5">
            <a:extLst>
              <a:ext uri="{FF2B5EF4-FFF2-40B4-BE49-F238E27FC236}">
                <a16:creationId xmlns:a16="http://schemas.microsoft.com/office/drawing/2014/main" id="{F2D35C0C-ABD7-1395-1C02-5EFD3E0B6ADB}"/>
              </a:ext>
            </a:extLst>
          </p:cNvPr>
          <p:cNvSpPr/>
          <p:nvPr/>
        </p:nvSpPr>
        <p:spPr>
          <a:xfrm>
            <a:off x="2333972" y="2744995"/>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01DB6A9E-5D8C-5CB4-6A7F-C81C05D79DA9}"/>
              </a:ext>
            </a:extLst>
          </p:cNvPr>
          <p:cNvSpPr/>
          <p:nvPr/>
        </p:nvSpPr>
        <p:spPr>
          <a:xfrm>
            <a:off x="1400522" y="2760870"/>
            <a:ext cx="1145540" cy="1145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2201257" y="2624345"/>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6">
            <a:extLst>
              <a:ext uri="{FF2B5EF4-FFF2-40B4-BE49-F238E27FC236}">
                <a16:creationId xmlns:a16="http://schemas.microsoft.com/office/drawing/2014/main" id="{BE93CB06-4591-1106-6BA2-75518C33550D}"/>
              </a:ext>
            </a:extLst>
          </p:cNvPr>
          <p:cNvSpPr/>
          <p:nvPr/>
        </p:nvSpPr>
        <p:spPr>
          <a:xfrm>
            <a:off x="2333972" y="4702700"/>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61E70F8D-282D-B1A9-B791-43D75D930ECA}"/>
              </a:ext>
            </a:extLst>
          </p:cNvPr>
          <p:cNvSpPr/>
          <p:nvPr/>
        </p:nvSpPr>
        <p:spPr>
          <a:xfrm>
            <a:off x="1400522" y="4718575"/>
            <a:ext cx="1145540" cy="1145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8">
            <a:extLst>
              <a:ext uri="{FF2B5EF4-FFF2-40B4-BE49-F238E27FC236}">
                <a16:creationId xmlns:a16="http://schemas.microsoft.com/office/drawing/2014/main" id="{3BB5CB42-E622-BA0B-0389-F53D09359E74}"/>
              </a:ext>
            </a:extLst>
          </p:cNvPr>
          <p:cNvSpPr/>
          <p:nvPr/>
        </p:nvSpPr>
        <p:spPr>
          <a:xfrm>
            <a:off x="2201257" y="4582050"/>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02A4EDF5-81E5-D633-E4FB-BB5B4CB6482D}"/>
              </a:ext>
            </a:extLst>
          </p:cNvPr>
          <p:cNvSpPr txBox="1"/>
          <p:nvPr/>
        </p:nvSpPr>
        <p:spPr>
          <a:xfrm>
            <a:off x="1537047" y="3103135"/>
            <a:ext cx="1009015" cy="461665"/>
          </a:xfrm>
          <a:prstGeom prst="rect">
            <a:avLst/>
          </a:prstGeom>
          <a:noFill/>
        </p:spPr>
        <p:txBody>
          <a:bodyPr wrap="square" rtlCol="0">
            <a:spAutoFit/>
          </a:bodyPr>
          <a:lstStyle/>
          <a:p>
            <a:r>
              <a:rPr lang="zh-CN" altLang="en-US" sz="2400" b="1" dirty="0">
                <a:solidFill>
                  <a:schemeClr val="bg1"/>
                </a:solidFill>
                <a:latin typeface="微软雅黑" panose="020B0503020204020204" charset="-122"/>
                <a:ea typeface="微软雅黑" panose="020B0503020204020204" charset="-122"/>
              </a:rPr>
              <a:t>单模</a:t>
            </a:r>
          </a:p>
        </p:txBody>
      </p:sp>
      <p:sp>
        <p:nvSpPr>
          <p:cNvPr id="18" name="文本框 17">
            <a:extLst>
              <a:ext uri="{FF2B5EF4-FFF2-40B4-BE49-F238E27FC236}">
                <a16:creationId xmlns:a16="http://schemas.microsoft.com/office/drawing/2014/main" id="{8E554959-C7C5-0E20-BAAE-889D09BBB34C}"/>
              </a:ext>
            </a:extLst>
          </p:cNvPr>
          <p:cNvSpPr txBox="1"/>
          <p:nvPr/>
        </p:nvSpPr>
        <p:spPr>
          <a:xfrm>
            <a:off x="1537047" y="5061475"/>
            <a:ext cx="1009015" cy="461665"/>
          </a:xfrm>
          <a:prstGeom prst="rect">
            <a:avLst/>
          </a:prstGeom>
          <a:noFill/>
        </p:spPr>
        <p:txBody>
          <a:bodyPr wrap="square" rtlCol="0">
            <a:spAutoFit/>
          </a:bodyPr>
          <a:lstStyle/>
          <a:p>
            <a:r>
              <a:rPr lang="zh-CN" altLang="en-US" sz="2400" b="1" dirty="0">
                <a:solidFill>
                  <a:schemeClr val="bg1"/>
                </a:solidFill>
                <a:latin typeface="微软雅黑" panose="020B0503020204020204" charset="-122"/>
                <a:ea typeface="微软雅黑" panose="020B0503020204020204" charset="-122"/>
              </a:rPr>
              <a:t>多模</a:t>
            </a:r>
          </a:p>
        </p:txBody>
      </p:sp>
      <p:sp>
        <p:nvSpPr>
          <p:cNvPr id="19" name="文本框 18">
            <a:extLst>
              <a:ext uri="{FF2B5EF4-FFF2-40B4-BE49-F238E27FC236}">
                <a16:creationId xmlns:a16="http://schemas.microsoft.com/office/drawing/2014/main" id="{8F8BA1BE-DC91-0DA1-DC64-8210B5E76176}"/>
              </a:ext>
            </a:extLst>
          </p:cNvPr>
          <p:cNvSpPr txBox="1"/>
          <p:nvPr/>
        </p:nvSpPr>
        <p:spPr>
          <a:xfrm>
            <a:off x="2692747" y="2918985"/>
            <a:ext cx="6711315" cy="902970"/>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单模光纤的纤芯直径很小，为 ，理论上只传输一种模态。单模光纤只传输主模，从而避免了模态色散，使得这种光纤的传输频带很宽，传输容量大，适用于大容量、长距离的光纤通信。</a:t>
            </a:r>
          </a:p>
        </p:txBody>
      </p:sp>
      <p:sp>
        <p:nvSpPr>
          <p:cNvPr id="20" name="文本框 19">
            <a:extLst>
              <a:ext uri="{FF2B5EF4-FFF2-40B4-BE49-F238E27FC236}">
                <a16:creationId xmlns:a16="http://schemas.microsoft.com/office/drawing/2014/main" id="{F38C2D99-9B43-C20B-CE9A-DB6AEFF2317F}"/>
              </a:ext>
            </a:extLst>
          </p:cNvPr>
          <p:cNvSpPr txBox="1"/>
          <p:nvPr/>
        </p:nvSpPr>
        <p:spPr>
          <a:xfrm>
            <a:off x="2740372" y="4840495"/>
            <a:ext cx="6711315" cy="1156855"/>
          </a:xfrm>
          <a:prstGeom prst="rect">
            <a:avLst/>
          </a:prstGeom>
          <a:noFill/>
        </p:spPr>
        <p:txBody>
          <a:bodyPr wrap="square" rtlCol="0">
            <a:spAutoFit/>
          </a:bodyPr>
          <a:lstStyle/>
          <a:p>
            <a:pPr algn="just">
              <a:lnSpc>
                <a:spcPct val="11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在一定的工作波长下，若有多种模态在光纤中传输，则这种光纤称为多模光纤。多模光纤由于纤芯直径和数值孔径比单模光纤大，具有较强的集光能力和抗弯曲能力，特别适用于多接头的短距离应用场合，并且多模光纤的系统费用仅为单模光纤的</a:t>
            </a:r>
            <a:r>
              <a:rPr lang="en-US" altLang="zh-CN" sz="1600" dirty="0">
                <a:solidFill>
                  <a:schemeClr val="tx1">
                    <a:lumMod val="65000"/>
                    <a:lumOff val="35000"/>
                  </a:schemeClr>
                </a:solidFill>
                <a:latin typeface="微软雅黑" panose="020B0503020204020204" charset="-122"/>
                <a:ea typeface="微软雅黑" panose="020B0503020204020204" charset="-122"/>
              </a:rPr>
              <a:t>1/4</a:t>
            </a:r>
            <a:r>
              <a:rPr lang="zh-CN" altLang="en-US" sz="1600" dirty="0">
                <a:solidFill>
                  <a:schemeClr val="tx1">
                    <a:lumMod val="65000"/>
                    <a:lumOff val="35000"/>
                  </a:schemeClr>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2457907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3.2.3</a:t>
            </a:r>
            <a:r>
              <a:rPr lang="zh-CN" altLang="en-US" sz="2000" kern="100" spc="10" dirty="0">
                <a:effectLst/>
                <a:ea typeface="方正大标宋简体"/>
                <a:cs typeface="Arial" panose="020B0604020202020204" pitchFamily="34" charset="0"/>
              </a:rPr>
              <a:t>认识光纤</a:t>
            </a:r>
            <a:endParaRPr lang="zh-CN" altLang="en-US" sz="2000" dirty="0"/>
          </a:p>
        </p:txBody>
      </p:sp>
      <p:sp>
        <p:nvSpPr>
          <p:cNvPr id="8" name="文本框 7">
            <a:extLst>
              <a:ext uri="{FF2B5EF4-FFF2-40B4-BE49-F238E27FC236}">
                <a16:creationId xmlns:a16="http://schemas.microsoft.com/office/drawing/2014/main" id="{6917EDAD-230E-8A88-D7E5-4941419DA396}"/>
              </a:ext>
            </a:extLst>
          </p:cNvPr>
          <p:cNvSpPr txBox="1"/>
          <p:nvPr/>
        </p:nvSpPr>
        <p:spPr>
          <a:xfrm>
            <a:off x="1071054" y="2332075"/>
            <a:ext cx="10762880" cy="858377"/>
          </a:xfrm>
          <a:prstGeom prst="rect">
            <a:avLst/>
          </a:prstGeom>
          <a:noFill/>
        </p:spPr>
        <p:txBody>
          <a:bodyPr wrap="square">
            <a:spAutoFit/>
          </a:bodyPr>
          <a:lstStyle/>
          <a:p>
            <a:pPr>
              <a:lnSpc>
                <a:spcPct val="150000"/>
              </a:lnSpc>
            </a:pPr>
            <a:r>
              <a:rPr lang="en-US" altLang="zh-CN" dirty="0">
                <a:latin typeface="+mn-ea"/>
              </a:rPr>
              <a:t>3</a:t>
            </a:r>
            <a:r>
              <a:rPr lang="zh-CN" altLang="en-US" dirty="0">
                <a:latin typeface="+mn-ea"/>
              </a:rPr>
              <a:t>．光纤的通信特点</a:t>
            </a:r>
            <a:endParaRPr lang="en-US" altLang="zh-CN" dirty="0">
              <a:latin typeface="+mn-ea"/>
            </a:endParaRPr>
          </a:p>
          <a:p>
            <a:pPr>
              <a:lnSpc>
                <a:spcPct val="150000"/>
              </a:lnSpc>
            </a:pPr>
            <a:endParaRPr lang="zh-CN" altLang="en-US" dirty="0">
              <a:latin typeface="+mn-ea"/>
            </a:endParaRPr>
          </a:p>
        </p:txBody>
      </p:sp>
      <p:graphicFrame>
        <p:nvGraphicFramePr>
          <p:cNvPr id="3" name="表格 4">
            <a:extLst>
              <a:ext uri="{FF2B5EF4-FFF2-40B4-BE49-F238E27FC236}">
                <a16:creationId xmlns:a16="http://schemas.microsoft.com/office/drawing/2014/main" id="{FD211A10-7FBD-FCF2-996E-847B535E4788}"/>
              </a:ext>
            </a:extLst>
          </p:cNvPr>
          <p:cNvGraphicFramePr>
            <a:graphicFrameLocks noGrp="1"/>
          </p:cNvGraphicFramePr>
          <p:nvPr>
            <p:extLst>
              <p:ext uri="{D42A27DB-BD31-4B8C-83A1-F6EECF244321}">
                <p14:modId xmlns:p14="http://schemas.microsoft.com/office/powerpoint/2010/main" val="2855978369"/>
              </p:ext>
            </p:extLst>
          </p:nvPr>
        </p:nvGraphicFramePr>
        <p:xfrm>
          <a:off x="3203851" y="2221242"/>
          <a:ext cx="8128000" cy="37541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24218689"/>
                    </a:ext>
                  </a:extLst>
                </a:gridCol>
                <a:gridCol w="4064000">
                  <a:extLst>
                    <a:ext uri="{9D8B030D-6E8A-4147-A177-3AD203B41FA5}">
                      <a16:colId xmlns:a16="http://schemas.microsoft.com/office/drawing/2014/main" val="123842045"/>
                    </a:ext>
                  </a:extLst>
                </a:gridCol>
              </a:tblGrid>
              <a:tr h="370840">
                <a:tc>
                  <a:txBody>
                    <a:bodyPr/>
                    <a:lstStyle/>
                    <a:p>
                      <a:pPr algn="ctr"/>
                      <a:r>
                        <a:rPr lang="zh-CN" altLang="en-US" dirty="0"/>
                        <a:t>优点</a:t>
                      </a:r>
                    </a:p>
                  </a:txBody>
                  <a:tcPr/>
                </a:tc>
                <a:tc>
                  <a:txBody>
                    <a:bodyPr/>
                    <a:lstStyle/>
                    <a:p>
                      <a:pPr algn="ctr"/>
                      <a:r>
                        <a:rPr lang="zh-CN" altLang="en-US" dirty="0"/>
                        <a:t>缺点</a:t>
                      </a:r>
                    </a:p>
                  </a:txBody>
                  <a:tcPr/>
                </a:tc>
                <a:extLst>
                  <a:ext uri="{0D108BD9-81ED-4DB2-BD59-A6C34878D82A}">
                    <a16:rowId xmlns:a16="http://schemas.microsoft.com/office/drawing/2014/main" val="813138557"/>
                  </a:ext>
                </a:extLst>
              </a:tr>
              <a:tr h="370840">
                <a:tc>
                  <a:txBody>
                    <a:bodyPr/>
                    <a:lstStyle/>
                    <a:p>
                      <a:r>
                        <a:rPr lang="zh-CN" altLang="en-US" dirty="0"/>
                        <a:t>① 传输速率高，目前实际可达到的传输速率为几十</a:t>
                      </a:r>
                      <a:r>
                        <a:rPr lang="en-US" altLang="zh-CN" dirty="0"/>
                        <a:t>Mbit/s</a:t>
                      </a:r>
                      <a:r>
                        <a:rPr lang="zh-CN" altLang="en-US" dirty="0"/>
                        <a:t>至几千</a:t>
                      </a:r>
                      <a:r>
                        <a:rPr lang="en-US" altLang="zh-CN" dirty="0"/>
                        <a:t>Mbit/s</a:t>
                      </a:r>
                      <a:r>
                        <a:rPr lang="zh-CN" altLang="en-US" dirty="0"/>
                        <a:t>。</a:t>
                      </a:r>
                    </a:p>
                    <a:p>
                      <a:r>
                        <a:rPr lang="zh-CN" altLang="en-US" dirty="0"/>
                        <a:t>② 抗电磁干扰能力强、重量轻、体积小、韧性好、安全保密性高等。</a:t>
                      </a:r>
                    </a:p>
                    <a:p>
                      <a:r>
                        <a:rPr lang="zh-CN" altLang="en-US" dirty="0"/>
                        <a:t>③ 传输衰减极小，使用光纤传输时，可以在</a:t>
                      </a:r>
                      <a:r>
                        <a:rPr lang="en-US" altLang="zh-CN" dirty="0"/>
                        <a:t>6</a:t>
                      </a:r>
                      <a:r>
                        <a:rPr lang="zh-CN" altLang="en-US" dirty="0"/>
                        <a:t>～</a:t>
                      </a:r>
                      <a:r>
                        <a:rPr lang="en-US" altLang="zh-CN" dirty="0"/>
                        <a:t>8</a:t>
                      </a:r>
                      <a:r>
                        <a:rPr lang="zh-CN" altLang="en-US" dirty="0"/>
                        <a:t>千米的距离内不使用中继器进行高速率的数据传输。</a:t>
                      </a:r>
                    </a:p>
                    <a:p>
                      <a:r>
                        <a:rPr lang="zh-CN" altLang="en-US" dirty="0"/>
                        <a:t>④ 传输频带宽，通信容量大。</a:t>
                      </a:r>
                    </a:p>
                    <a:p>
                      <a:r>
                        <a:rPr lang="zh-CN" altLang="en-US" dirty="0"/>
                        <a:t>⑤ 线路损耗低，传输距离远。</a:t>
                      </a:r>
                    </a:p>
                    <a:p>
                      <a:r>
                        <a:rPr lang="zh-CN" altLang="en-US" dirty="0"/>
                        <a:t>⑥ 抗化学腐蚀能力强。</a:t>
                      </a:r>
                    </a:p>
                    <a:p>
                      <a:r>
                        <a:rPr lang="zh-CN" altLang="en-US" dirty="0"/>
                        <a:t>⑦ 光纤制造资源丰富。</a:t>
                      </a:r>
                    </a:p>
                    <a:p>
                      <a:endParaRPr lang="zh-CN" altLang="en-US" dirty="0"/>
                    </a:p>
                  </a:txBody>
                  <a:tcPr/>
                </a:tc>
                <a:tc>
                  <a:txBody>
                    <a:bodyPr/>
                    <a:lstStyle/>
                    <a:p>
                      <a:r>
                        <a:rPr lang="zh-CN" altLang="en-US" dirty="0"/>
                        <a:t>① 光纤多作为计算机网络的主干线，最大问题是与其他传输介质相比，其价格昂贵。</a:t>
                      </a:r>
                    </a:p>
                    <a:p>
                      <a:r>
                        <a:rPr lang="zh-CN" altLang="en-US" dirty="0"/>
                        <a:t>② 光纤衔接和光纤分支的实现均较困难，而且在分支时，信号能量损失很大。</a:t>
                      </a:r>
                    </a:p>
                    <a:p>
                      <a:endParaRPr lang="zh-CN" altLang="en-US" dirty="0"/>
                    </a:p>
                  </a:txBody>
                  <a:tcPr/>
                </a:tc>
                <a:extLst>
                  <a:ext uri="{0D108BD9-81ED-4DB2-BD59-A6C34878D82A}">
                    <a16:rowId xmlns:a16="http://schemas.microsoft.com/office/drawing/2014/main" val="28447176"/>
                  </a:ext>
                </a:extLst>
              </a:tr>
            </a:tbl>
          </a:graphicData>
        </a:graphic>
      </p:graphicFrame>
    </p:spTree>
    <p:extLst>
      <p:ext uri="{BB962C8B-B14F-4D97-AF65-F5344CB8AC3E}">
        <p14:creationId xmlns:p14="http://schemas.microsoft.com/office/powerpoint/2010/main" val="2755538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909638" y="167007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3.2.4</a:t>
            </a:r>
            <a:r>
              <a:rPr lang="zh-CN" altLang="en-US" sz="2000" kern="100" spc="10" dirty="0">
                <a:effectLst/>
                <a:ea typeface="方正大标宋简体"/>
                <a:cs typeface="Arial" panose="020B0604020202020204" pitchFamily="34" charset="0"/>
              </a:rPr>
              <a:t>认识无线传输介质</a:t>
            </a:r>
            <a:endParaRPr lang="zh-CN" altLang="en-US" sz="2000" dirty="0"/>
          </a:p>
        </p:txBody>
      </p:sp>
      <p:grpSp>
        <p:nvGrpSpPr>
          <p:cNvPr id="9" name="组合 8">
            <a:extLst>
              <a:ext uri="{FF2B5EF4-FFF2-40B4-BE49-F238E27FC236}">
                <a16:creationId xmlns:a16="http://schemas.microsoft.com/office/drawing/2014/main" id="{63C6089E-DB13-D39E-5807-8DA6AC6F4181}"/>
              </a:ext>
            </a:extLst>
          </p:cNvPr>
          <p:cNvGrpSpPr/>
          <p:nvPr/>
        </p:nvGrpSpPr>
        <p:grpSpPr>
          <a:xfrm>
            <a:off x="1599138" y="2378652"/>
            <a:ext cx="886094" cy="863648"/>
            <a:chOff x="5762765" y="2026299"/>
            <a:chExt cx="886094" cy="863648"/>
          </a:xfrm>
        </p:grpSpPr>
        <p:sp>
          <p:nvSpPr>
            <p:cNvPr id="10" name="矩形 9">
              <a:extLst>
                <a:ext uri="{FF2B5EF4-FFF2-40B4-BE49-F238E27FC236}">
                  <a16:creationId xmlns:a16="http://schemas.microsoft.com/office/drawing/2014/main" id="{A07AD738-921E-6CD0-1921-6392AE4AEB0C}"/>
                </a:ext>
              </a:extLst>
            </p:cNvPr>
            <p:cNvSpPr>
              <a:spLocks noChangeAspect="1"/>
            </p:cNvSpPr>
            <p:nvPr/>
          </p:nvSpPr>
          <p:spPr>
            <a:xfrm>
              <a:off x="5762765" y="2026299"/>
              <a:ext cx="886094" cy="863648"/>
            </a:xfrm>
            <a:prstGeom prst="rect">
              <a:avLst/>
            </a:prstGeom>
            <a:solidFill>
              <a:srgbClr val="2070A1"/>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11" name="Group 29">
              <a:extLst>
                <a:ext uri="{FF2B5EF4-FFF2-40B4-BE49-F238E27FC236}">
                  <a16:creationId xmlns:a16="http://schemas.microsoft.com/office/drawing/2014/main" id="{4797F56E-5301-5D60-A279-C816CA09E7B1}"/>
                </a:ext>
              </a:extLst>
            </p:cNvPr>
            <p:cNvGrpSpPr>
              <a:grpSpLocks noChangeAspect="1"/>
            </p:cNvGrpSpPr>
            <p:nvPr/>
          </p:nvGrpSpPr>
          <p:grpSpPr>
            <a:xfrm>
              <a:off x="6011493" y="2263140"/>
              <a:ext cx="389940" cy="389940"/>
              <a:chOff x="3050019" y="10809357"/>
              <a:chExt cx="621124" cy="621123"/>
            </a:xfrm>
          </p:grpSpPr>
          <p:sp>
            <p:nvSpPr>
              <p:cNvPr id="12" name="Freeform 563">
                <a:extLst>
                  <a:ext uri="{FF2B5EF4-FFF2-40B4-BE49-F238E27FC236}">
                    <a16:creationId xmlns:a16="http://schemas.microsoft.com/office/drawing/2014/main" id="{EE3285C3-A0FD-349B-098B-66C2239B7A63}"/>
                  </a:ext>
                </a:extLst>
              </p:cNvPr>
              <p:cNvSpPr>
                <a:spLocks noChangeArrowheads="1"/>
              </p:cNvSpPr>
              <p:nvPr/>
            </p:nvSpPr>
            <p:spPr bwMode="auto">
              <a:xfrm>
                <a:off x="3050021" y="10812287"/>
                <a:ext cx="621122" cy="615262"/>
              </a:xfrm>
              <a:custGeom>
                <a:avLst/>
                <a:gdLst>
                  <a:gd name="T0" fmla="*/ 933 w 934"/>
                  <a:gd name="T1" fmla="*/ 463 h 927"/>
                  <a:gd name="T2" fmla="*/ 933 w 934"/>
                  <a:gd name="T3" fmla="*/ 463 h 927"/>
                  <a:gd name="T4" fmla="*/ 470 w 934"/>
                  <a:gd name="T5" fmla="*/ 926 h 927"/>
                  <a:gd name="T6" fmla="*/ 0 w 934"/>
                  <a:gd name="T7" fmla="*/ 463 h 927"/>
                  <a:gd name="T8" fmla="*/ 470 w 934"/>
                  <a:gd name="T9" fmla="*/ 0 h 927"/>
                  <a:gd name="T10" fmla="*/ 933 w 934"/>
                  <a:gd name="T11" fmla="*/ 463 h 927"/>
                </a:gdLst>
                <a:ahLst/>
                <a:cxnLst>
                  <a:cxn ang="0">
                    <a:pos x="T0" y="T1"/>
                  </a:cxn>
                  <a:cxn ang="0">
                    <a:pos x="T2" y="T3"/>
                  </a:cxn>
                  <a:cxn ang="0">
                    <a:pos x="T4" y="T5"/>
                  </a:cxn>
                  <a:cxn ang="0">
                    <a:pos x="T6" y="T7"/>
                  </a:cxn>
                  <a:cxn ang="0">
                    <a:pos x="T8" y="T9"/>
                  </a:cxn>
                  <a:cxn ang="0">
                    <a:pos x="T10" y="T11"/>
                  </a:cxn>
                </a:cxnLst>
                <a:rect l="0" t="0" r="r" b="b"/>
                <a:pathLst>
                  <a:path w="934" h="927">
                    <a:moveTo>
                      <a:pt x="933" y="463"/>
                    </a:moveTo>
                    <a:lnTo>
                      <a:pt x="933" y="463"/>
                    </a:lnTo>
                    <a:cubicBezTo>
                      <a:pt x="933" y="717"/>
                      <a:pt x="724" y="926"/>
                      <a:pt x="470" y="926"/>
                    </a:cubicBezTo>
                    <a:cubicBezTo>
                      <a:pt x="209" y="926"/>
                      <a:pt x="0" y="717"/>
                      <a:pt x="0" y="463"/>
                    </a:cubicBezTo>
                    <a:cubicBezTo>
                      <a:pt x="0" y="202"/>
                      <a:pt x="209" y="0"/>
                      <a:pt x="470" y="0"/>
                    </a:cubicBezTo>
                    <a:cubicBezTo>
                      <a:pt x="724" y="0"/>
                      <a:pt x="933" y="202"/>
                      <a:pt x="933" y="463"/>
                    </a:cubicBezTo>
                  </a:path>
                </a:pathLst>
              </a:custGeom>
              <a:noFill/>
              <a:ln w="12700" cap="flat">
                <a:solidFill>
                  <a:sysClr val="window" lastClr="CCE8C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3" name="Freeform 564">
                <a:extLst>
                  <a:ext uri="{FF2B5EF4-FFF2-40B4-BE49-F238E27FC236}">
                    <a16:creationId xmlns:a16="http://schemas.microsoft.com/office/drawing/2014/main" id="{BBF32883-BEB4-A50C-FCF1-03133661EA83}"/>
                  </a:ext>
                </a:extLst>
              </p:cNvPr>
              <p:cNvSpPr>
                <a:spLocks noChangeArrowheads="1"/>
              </p:cNvSpPr>
              <p:nvPr/>
            </p:nvSpPr>
            <p:spPr bwMode="auto">
              <a:xfrm>
                <a:off x="3214090" y="10973429"/>
                <a:ext cx="298841" cy="298841"/>
              </a:xfrm>
              <a:custGeom>
                <a:avLst/>
                <a:gdLst>
                  <a:gd name="T0" fmla="*/ 448 w 449"/>
                  <a:gd name="T1" fmla="*/ 224 h 449"/>
                  <a:gd name="T2" fmla="*/ 448 w 449"/>
                  <a:gd name="T3" fmla="*/ 224 h 449"/>
                  <a:gd name="T4" fmla="*/ 224 w 449"/>
                  <a:gd name="T5" fmla="*/ 448 h 449"/>
                  <a:gd name="T6" fmla="*/ 0 w 449"/>
                  <a:gd name="T7" fmla="*/ 224 h 449"/>
                  <a:gd name="T8" fmla="*/ 224 w 449"/>
                  <a:gd name="T9" fmla="*/ 0 h 449"/>
                  <a:gd name="T10" fmla="*/ 448 w 449"/>
                  <a:gd name="T11" fmla="*/ 224 h 449"/>
                </a:gdLst>
                <a:ahLst/>
                <a:cxnLst>
                  <a:cxn ang="0">
                    <a:pos x="T0" y="T1"/>
                  </a:cxn>
                  <a:cxn ang="0">
                    <a:pos x="T2" y="T3"/>
                  </a:cxn>
                  <a:cxn ang="0">
                    <a:pos x="T4" y="T5"/>
                  </a:cxn>
                  <a:cxn ang="0">
                    <a:pos x="T6" y="T7"/>
                  </a:cxn>
                  <a:cxn ang="0">
                    <a:pos x="T8" y="T9"/>
                  </a:cxn>
                  <a:cxn ang="0">
                    <a:pos x="T10" y="T11"/>
                  </a:cxn>
                </a:cxnLst>
                <a:rect l="0" t="0" r="r" b="b"/>
                <a:pathLst>
                  <a:path w="449" h="449">
                    <a:moveTo>
                      <a:pt x="448" y="224"/>
                    </a:moveTo>
                    <a:lnTo>
                      <a:pt x="448" y="224"/>
                    </a:lnTo>
                    <a:cubicBezTo>
                      <a:pt x="448" y="351"/>
                      <a:pt x="343" y="448"/>
                      <a:pt x="224" y="448"/>
                    </a:cubicBezTo>
                    <a:cubicBezTo>
                      <a:pt x="97" y="448"/>
                      <a:pt x="0" y="351"/>
                      <a:pt x="0" y="224"/>
                    </a:cubicBezTo>
                    <a:cubicBezTo>
                      <a:pt x="0" y="97"/>
                      <a:pt x="97" y="0"/>
                      <a:pt x="224" y="0"/>
                    </a:cubicBezTo>
                    <a:cubicBezTo>
                      <a:pt x="343" y="0"/>
                      <a:pt x="448" y="97"/>
                      <a:pt x="448" y="224"/>
                    </a:cubicBezTo>
                  </a:path>
                </a:pathLst>
              </a:custGeom>
              <a:noFill/>
              <a:ln w="12700" cap="flat">
                <a:solidFill>
                  <a:sysClr val="window" lastClr="CCE8C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4" name="Line 565">
                <a:extLst>
                  <a:ext uri="{FF2B5EF4-FFF2-40B4-BE49-F238E27FC236}">
                    <a16:creationId xmlns:a16="http://schemas.microsoft.com/office/drawing/2014/main" id="{E0DF10E4-70C0-1594-EF7E-E6B104E83F97}"/>
                  </a:ext>
                </a:extLst>
              </p:cNvPr>
              <p:cNvSpPr>
                <a:spLocks noChangeShapeType="1"/>
              </p:cNvSpPr>
              <p:nvPr/>
            </p:nvSpPr>
            <p:spPr bwMode="auto">
              <a:xfrm flipV="1">
                <a:off x="3301985" y="10809357"/>
                <a:ext cx="2929" cy="175790"/>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5" name="Line 566">
                <a:extLst>
                  <a:ext uri="{FF2B5EF4-FFF2-40B4-BE49-F238E27FC236}">
                    <a16:creationId xmlns:a16="http://schemas.microsoft.com/office/drawing/2014/main" id="{1DF3454A-E669-2CB4-91FE-8C4D47253B57}"/>
                  </a:ext>
                </a:extLst>
              </p:cNvPr>
              <p:cNvSpPr>
                <a:spLocks noChangeShapeType="1"/>
              </p:cNvSpPr>
              <p:nvPr/>
            </p:nvSpPr>
            <p:spPr bwMode="auto">
              <a:xfrm flipV="1">
                <a:off x="3422106" y="10809357"/>
                <a:ext cx="2931" cy="175790"/>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6" name="Line 567">
                <a:extLst>
                  <a:ext uri="{FF2B5EF4-FFF2-40B4-BE49-F238E27FC236}">
                    <a16:creationId xmlns:a16="http://schemas.microsoft.com/office/drawing/2014/main" id="{FE474FFC-BD91-1E48-219E-7A5A71AD1DEB}"/>
                  </a:ext>
                </a:extLst>
              </p:cNvPr>
              <p:cNvSpPr>
                <a:spLocks noChangeShapeType="1"/>
              </p:cNvSpPr>
              <p:nvPr/>
            </p:nvSpPr>
            <p:spPr bwMode="auto">
              <a:xfrm flipV="1">
                <a:off x="3301985" y="11254690"/>
                <a:ext cx="2929" cy="175790"/>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8" name="Line 568">
                <a:extLst>
                  <a:ext uri="{FF2B5EF4-FFF2-40B4-BE49-F238E27FC236}">
                    <a16:creationId xmlns:a16="http://schemas.microsoft.com/office/drawing/2014/main" id="{C9FCB3AD-0245-A91B-083D-CBDADF47B417}"/>
                  </a:ext>
                </a:extLst>
              </p:cNvPr>
              <p:cNvSpPr>
                <a:spLocks noChangeShapeType="1"/>
              </p:cNvSpPr>
              <p:nvPr/>
            </p:nvSpPr>
            <p:spPr bwMode="auto">
              <a:xfrm flipV="1">
                <a:off x="3422106" y="11254690"/>
                <a:ext cx="2931" cy="175790"/>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19" name="Line 569">
                <a:extLst>
                  <a:ext uri="{FF2B5EF4-FFF2-40B4-BE49-F238E27FC236}">
                    <a16:creationId xmlns:a16="http://schemas.microsoft.com/office/drawing/2014/main" id="{A3C2A293-0B78-3ED2-C819-41EFE245F478}"/>
                  </a:ext>
                </a:extLst>
              </p:cNvPr>
              <p:cNvSpPr>
                <a:spLocks noChangeShapeType="1"/>
              </p:cNvSpPr>
              <p:nvPr/>
            </p:nvSpPr>
            <p:spPr bwMode="auto">
              <a:xfrm>
                <a:off x="3501213" y="11061322"/>
                <a:ext cx="169930" cy="2929"/>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0" name="Line 570">
                <a:extLst>
                  <a:ext uri="{FF2B5EF4-FFF2-40B4-BE49-F238E27FC236}">
                    <a16:creationId xmlns:a16="http://schemas.microsoft.com/office/drawing/2014/main" id="{E8D30891-6BB3-EB92-E3EC-E73640928BFF}"/>
                  </a:ext>
                </a:extLst>
              </p:cNvPr>
              <p:cNvSpPr>
                <a:spLocks noChangeShapeType="1"/>
              </p:cNvSpPr>
              <p:nvPr/>
            </p:nvSpPr>
            <p:spPr bwMode="auto">
              <a:xfrm>
                <a:off x="3501213" y="11181442"/>
                <a:ext cx="169930" cy="2931"/>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1" name="Line 571">
                <a:extLst>
                  <a:ext uri="{FF2B5EF4-FFF2-40B4-BE49-F238E27FC236}">
                    <a16:creationId xmlns:a16="http://schemas.microsoft.com/office/drawing/2014/main" id="{B70054B3-297C-676E-4D41-D34601F95E72}"/>
                  </a:ext>
                </a:extLst>
              </p:cNvPr>
              <p:cNvSpPr>
                <a:spLocks noChangeShapeType="1"/>
              </p:cNvSpPr>
              <p:nvPr/>
            </p:nvSpPr>
            <p:spPr bwMode="auto">
              <a:xfrm>
                <a:off x="3050019" y="11061322"/>
                <a:ext cx="172859" cy="2929"/>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2" name="Line 572">
                <a:extLst>
                  <a:ext uri="{FF2B5EF4-FFF2-40B4-BE49-F238E27FC236}">
                    <a16:creationId xmlns:a16="http://schemas.microsoft.com/office/drawing/2014/main" id="{CEEA1C7F-650E-ACD8-8159-589E3B3628A6}"/>
                  </a:ext>
                </a:extLst>
              </p:cNvPr>
              <p:cNvSpPr>
                <a:spLocks noChangeShapeType="1"/>
              </p:cNvSpPr>
              <p:nvPr/>
            </p:nvSpPr>
            <p:spPr bwMode="auto">
              <a:xfrm>
                <a:off x="3050019" y="11181442"/>
                <a:ext cx="172859" cy="2931"/>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23" name="组合 22">
            <a:extLst>
              <a:ext uri="{FF2B5EF4-FFF2-40B4-BE49-F238E27FC236}">
                <a16:creationId xmlns:a16="http://schemas.microsoft.com/office/drawing/2014/main" id="{6CC6B92E-2983-23C7-AE64-13702C80E21D}"/>
              </a:ext>
            </a:extLst>
          </p:cNvPr>
          <p:cNvGrpSpPr/>
          <p:nvPr/>
        </p:nvGrpSpPr>
        <p:grpSpPr>
          <a:xfrm>
            <a:off x="1599138" y="3835143"/>
            <a:ext cx="886094" cy="863648"/>
            <a:chOff x="5762765" y="3482790"/>
            <a:chExt cx="886094" cy="863648"/>
          </a:xfrm>
        </p:grpSpPr>
        <p:sp>
          <p:nvSpPr>
            <p:cNvPr id="24" name="矩形 23">
              <a:extLst>
                <a:ext uri="{FF2B5EF4-FFF2-40B4-BE49-F238E27FC236}">
                  <a16:creationId xmlns:a16="http://schemas.microsoft.com/office/drawing/2014/main" id="{44239050-17AF-6C3C-5920-ED99A4D0A88D}"/>
                </a:ext>
              </a:extLst>
            </p:cNvPr>
            <p:cNvSpPr>
              <a:spLocks noChangeAspect="1"/>
            </p:cNvSpPr>
            <p:nvPr/>
          </p:nvSpPr>
          <p:spPr>
            <a:xfrm>
              <a:off x="5762765" y="3482790"/>
              <a:ext cx="886094" cy="863648"/>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25" name="组合 24">
              <a:extLst>
                <a:ext uri="{FF2B5EF4-FFF2-40B4-BE49-F238E27FC236}">
                  <a16:creationId xmlns:a16="http://schemas.microsoft.com/office/drawing/2014/main" id="{CC3A0AC9-C252-D1C9-1A8A-39189C1B583E}"/>
                </a:ext>
              </a:extLst>
            </p:cNvPr>
            <p:cNvGrpSpPr>
              <a:grpSpLocks noChangeAspect="1"/>
            </p:cNvGrpSpPr>
            <p:nvPr/>
          </p:nvGrpSpPr>
          <p:grpSpPr>
            <a:xfrm>
              <a:off x="6006012" y="3771528"/>
              <a:ext cx="391877" cy="325333"/>
              <a:chOff x="889362" y="4155110"/>
              <a:chExt cx="310561" cy="257825"/>
            </a:xfrm>
          </p:grpSpPr>
          <p:sp>
            <p:nvSpPr>
              <p:cNvPr id="26" name="Line 505">
                <a:extLst>
                  <a:ext uri="{FF2B5EF4-FFF2-40B4-BE49-F238E27FC236}">
                    <a16:creationId xmlns:a16="http://schemas.microsoft.com/office/drawing/2014/main" id="{A78B37A9-528B-8A25-6772-561D9021E65E}"/>
                  </a:ext>
                </a:extLst>
              </p:cNvPr>
              <p:cNvSpPr>
                <a:spLocks noChangeShapeType="1"/>
              </p:cNvSpPr>
              <p:nvPr/>
            </p:nvSpPr>
            <p:spPr bwMode="auto">
              <a:xfrm flipH="1">
                <a:off x="971397" y="4174155"/>
                <a:ext cx="142097" cy="1465"/>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7" name="Freeform 506">
                <a:extLst>
                  <a:ext uri="{FF2B5EF4-FFF2-40B4-BE49-F238E27FC236}">
                    <a16:creationId xmlns:a16="http://schemas.microsoft.com/office/drawing/2014/main" id="{433A17C6-048A-249A-4EE7-53D27BD8E165}"/>
                  </a:ext>
                </a:extLst>
              </p:cNvPr>
              <p:cNvSpPr>
                <a:spLocks noChangeArrowheads="1"/>
              </p:cNvSpPr>
              <p:nvPr/>
            </p:nvSpPr>
            <p:spPr bwMode="auto">
              <a:xfrm>
                <a:off x="889362" y="4174155"/>
                <a:ext cx="310561" cy="238780"/>
              </a:xfrm>
              <a:custGeom>
                <a:avLst/>
                <a:gdLst>
                  <a:gd name="T0" fmla="*/ 165 w 934"/>
                  <a:gd name="T1" fmla="*/ 0 h 718"/>
                  <a:gd name="T2" fmla="*/ 0 w 934"/>
                  <a:gd name="T3" fmla="*/ 0 h 718"/>
                  <a:gd name="T4" fmla="*/ 0 w 934"/>
                  <a:gd name="T5" fmla="*/ 717 h 718"/>
                  <a:gd name="T6" fmla="*/ 933 w 934"/>
                  <a:gd name="T7" fmla="*/ 717 h 718"/>
                  <a:gd name="T8" fmla="*/ 933 w 934"/>
                  <a:gd name="T9" fmla="*/ 0 h 718"/>
                  <a:gd name="T10" fmla="*/ 762 w 934"/>
                  <a:gd name="T11" fmla="*/ 0 h 718"/>
                </a:gdLst>
                <a:ahLst/>
                <a:cxnLst>
                  <a:cxn ang="0">
                    <a:pos x="T0" y="T1"/>
                  </a:cxn>
                  <a:cxn ang="0">
                    <a:pos x="T2" y="T3"/>
                  </a:cxn>
                  <a:cxn ang="0">
                    <a:pos x="T4" y="T5"/>
                  </a:cxn>
                  <a:cxn ang="0">
                    <a:pos x="T6" y="T7"/>
                  </a:cxn>
                  <a:cxn ang="0">
                    <a:pos x="T8" y="T9"/>
                  </a:cxn>
                  <a:cxn ang="0">
                    <a:pos x="T10" y="T11"/>
                  </a:cxn>
                </a:cxnLst>
                <a:rect l="0" t="0" r="r" b="b"/>
                <a:pathLst>
                  <a:path w="934" h="718">
                    <a:moveTo>
                      <a:pt x="165" y="0"/>
                    </a:moveTo>
                    <a:lnTo>
                      <a:pt x="0" y="0"/>
                    </a:lnTo>
                    <a:lnTo>
                      <a:pt x="0" y="717"/>
                    </a:lnTo>
                    <a:lnTo>
                      <a:pt x="933" y="717"/>
                    </a:lnTo>
                    <a:lnTo>
                      <a:pt x="933" y="0"/>
                    </a:lnTo>
                    <a:lnTo>
                      <a:pt x="762" y="0"/>
                    </a:lnTo>
                  </a:path>
                </a:pathLst>
              </a:custGeom>
              <a:noFill/>
              <a:ln w="12700" cap="flat">
                <a:solidFill>
                  <a:sysClr val="window" lastClr="CCE8C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8" name="Freeform 507">
                <a:extLst>
                  <a:ext uri="{FF2B5EF4-FFF2-40B4-BE49-F238E27FC236}">
                    <a16:creationId xmlns:a16="http://schemas.microsoft.com/office/drawing/2014/main" id="{7BD6E673-DF37-873B-C7EC-CF0AC15EF722}"/>
                  </a:ext>
                </a:extLst>
              </p:cNvPr>
              <p:cNvSpPr>
                <a:spLocks noChangeArrowheads="1"/>
              </p:cNvSpPr>
              <p:nvPr/>
            </p:nvSpPr>
            <p:spPr bwMode="auto">
              <a:xfrm>
                <a:off x="943564" y="4155110"/>
                <a:ext cx="29299" cy="39553"/>
              </a:xfrm>
              <a:custGeom>
                <a:avLst/>
                <a:gdLst>
                  <a:gd name="T0" fmla="*/ 0 w 90"/>
                  <a:gd name="T1" fmla="*/ 119 h 120"/>
                  <a:gd name="T2" fmla="*/ 0 w 90"/>
                  <a:gd name="T3" fmla="*/ 0 h 120"/>
                  <a:gd name="T4" fmla="*/ 89 w 90"/>
                  <a:gd name="T5" fmla="*/ 0 h 120"/>
                  <a:gd name="T6" fmla="*/ 89 w 90"/>
                  <a:gd name="T7" fmla="*/ 119 h 120"/>
                  <a:gd name="T8" fmla="*/ 0 w 90"/>
                  <a:gd name="T9" fmla="*/ 119 h 120"/>
                </a:gdLst>
                <a:ahLst/>
                <a:cxnLst>
                  <a:cxn ang="0">
                    <a:pos x="T0" y="T1"/>
                  </a:cxn>
                  <a:cxn ang="0">
                    <a:pos x="T2" y="T3"/>
                  </a:cxn>
                  <a:cxn ang="0">
                    <a:pos x="T4" y="T5"/>
                  </a:cxn>
                  <a:cxn ang="0">
                    <a:pos x="T6" y="T7"/>
                  </a:cxn>
                  <a:cxn ang="0">
                    <a:pos x="T8" y="T9"/>
                  </a:cxn>
                </a:cxnLst>
                <a:rect l="0" t="0" r="r" b="b"/>
                <a:pathLst>
                  <a:path w="90" h="120">
                    <a:moveTo>
                      <a:pt x="0" y="119"/>
                    </a:moveTo>
                    <a:lnTo>
                      <a:pt x="0" y="0"/>
                    </a:lnTo>
                    <a:lnTo>
                      <a:pt x="89" y="0"/>
                    </a:lnTo>
                    <a:lnTo>
                      <a:pt x="89" y="119"/>
                    </a:lnTo>
                    <a:lnTo>
                      <a:pt x="0" y="119"/>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29" name="Freeform 508">
                <a:extLst>
                  <a:ext uri="{FF2B5EF4-FFF2-40B4-BE49-F238E27FC236}">
                    <a16:creationId xmlns:a16="http://schemas.microsoft.com/office/drawing/2014/main" id="{089BFFAC-D5C7-7A7D-56D4-7BEC454A1338}"/>
                  </a:ext>
                </a:extLst>
              </p:cNvPr>
              <p:cNvSpPr>
                <a:spLocks noChangeArrowheads="1"/>
              </p:cNvSpPr>
              <p:nvPr/>
            </p:nvSpPr>
            <p:spPr bwMode="auto">
              <a:xfrm>
                <a:off x="1112028" y="4155110"/>
                <a:ext cx="30764" cy="39553"/>
              </a:xfrm>
              <a:custGeom>
                <a:avLst/>
                <a:gdLst>
                  <a:gd name="T0" fmla="*/ 0 w 91"/>
                  <a:gd name="T1" fmla="*/ 119 h 120"/>
                  <a:gd name="T2" fmla="*/ 0 w 91"/>
                  <a:gd name="T3" fmla="*/ 0 h 120"/>
                  <a:gd name="T4" fmla="*/ 90 w 91"/>
                  <a:gd name="T5" fmla="*/ 0 h 120"/>
                  <a:gd name="T6" fmla="*/ 90 w 91"/>
                  <a:gd name="T7" fmla="*/ 119 h 120"/>
                  <a:gd name="T8" fmla="*/ 0 w 91"/>
                  <a:gd name="T9" fmla="*/ 119 h 120"/>
                </a:gdLst>
                <a:ahLst/>
                <a:cxnLst>
                  <a:cxn ang="0">
                    <a:pos x="T0" y="T1"/>
                  </a:cxn>
                  <a:cxn ang="0">
                    <a:pos x="T2" y="T3"/>
                  </a:cxn>
                  <a:cxn ang="0">
                    <a:pos x="T4" y="T5"/>
                  </a:cxn>
                  <a:cxn ang="0">
                    <a:pos x="T6" y="T7"/>
                  </a:cxn>
                  <a:cxn ang="0">
                    <a:pos x="T8" y="T9"/>
                  </a:cxn>
                </a:cxnLst>
                <a:rect l="0" t="0" r="r" b="b"/>
                <a:pathLst>
                  <a:path w="91" h="120">
                    <a:moveTo>
                      <a:pt x="0" y="119"/>
                    </a:moveTo>
                    <a:lnTo>
                      <a:pt x="0" y="0"/>
                    </a:lnTo>
                    <a:lnTo>
                      <a:pt x="90" y="0"/>
                    </a:lnTo>
                    <a:lnTo>
                      <a:pt x="90" y="119"/>
                    </a:lnTo>
                    <a:lnTo>
                      <a:pt x="0" y="119"/>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0" name="Freeform 509">
                <a:extLst>
                  <a:ext uri="{FF2B5EF4-FFF2-40B4-BE49-F238E27FC236}">
                    <a16:creationId xmlns:a16="http://schemas.microsoft.com/office/drawing/2014/main" id="{99887A59-2C0A-58A3-48A7-E245D10BEE99}"/>
                  </a:ext>
                </a:extLst>
              </p:cNvPr>
              <p:cNvSpPr>
                <a:spLocks noChangeArrowheads="1"/>
              </p:cNvSpPr>
              <p:nvPr/>
            </p:nvSpPr>
            <p:spPr bwMode="auto">
              <a:xfrm>
                <a:off x="934775"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1" name="Freeform 510">
                <a:extLst>
                  <a:ext uri="{FF2B5EF4-FFF2-40B4-BE49-F238E27FC236}">
                    <a16:creationId xmlns:a16="http://schemas.microsoft.com/office/drawing/2014/main" id="{A170653B-3FB6-7AAB-ACFB-179F94C4B508}"/>
                  </a:ext>
                </a:extLst>
              </p:cNvPr>
              <p:cNvSpPr>
                <a:spLocks noChangeArrowheads="1"/>
              </p:cNvSpPr>
              <p:nvPr/>
            </p:nvSpPr>
            <p:spPr bwMode="auto">
              <a:xfrm>
                <a:off x="934775"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2" name="Freeform 511">
                <a:extLst>
                  <a:ext uri="{FF2B5EF4-FFF2-40B4-BE49-F238E27FC236}">
                    <a16:creationId xmlns:a16="http://schemas.microsoft.com/office/drawing/2014/main" id="{A620EB65-CB06-9E3F-1BED-C2A16AF52C5A}"/>
                  </a:ext>
                </a:extLst>
              </p:cNvPr>
              <p:cNvSpPr>
                <a:spLocks noChangeArrowheads="1"/>
              </p:cNvSpPr>
              <p:nvPr/>
            </p:nvSpPr>
            <p:spPr bwMode="auto">
              <a:xfrm>
                <a:off x="1103239" y="4244470"/>
                <a:ext cx="52737" cy="49807"/>
              </a:xfrm>
              <a:custGeom>
                <a:avLst/>
                <a:gdLst>
                  <a:gd name="T0" fmla="*/ 157 w 158"/>
                  <a:gd name="T1" fmla="*/ 150 h 151"/>
                  <a:gd name="T2" fmla="*/ 0 w 158"/>
                  <a:gd name="T3" fmla="*/ 150 h 151"/>
                  <a:gd name="T4" fmla="*/ 0 w 158"/>
                  <a:gd name="T5" fmla="*/ 0 h 151"/>
                  <a:gd name="T6" fmla="*/ 157 w 158"/>
                  <a:gd name="T7" fmla="*/ 0 h 151"/>
                  <a:gd name="T8" fmla="*/ 157 w 158"/>
                  <a:gd name="T9" fmla="*/ 150 h 151"/>
                </a:gdLst>
                <a:ahLst/>
                <a:cxnLst>
                  <a:cxn ang="0">
                    <a:pos x="T0" y="T1"/>
                  </a:cxn>
                  <a:cxn ang="0">
                    <a:pos x="T2" y="T3"/>
                  </a:cxn>
                  <a:cxn ang="0">
                    <a:pos x="T4" y="T5"/>
                  </a:cxn>
                  <a:cxn ang="0">
                    <a:pos x="T6" y="T7"/>
                  </a:cxn>
                  <a:cxn ang="0">
                    <a:pos x="T8" y="T9"/>
                  </a:cxn>
                </a:cxnLst>
                <a:rect l="0" t="0" r="r" b="b"/>
                <a:pathLst>
                  <a:path w="158" h="151">
                    <a:moveTo>
                      <a:pt x="157" y="150"/>
                    </a:moveTo>
                    <a:lnTo>
                      <a:pt x="0" y="150"/>
                    </a:lnTo>
                    <a:lnTo>
                      <a:pt x="0" y="0"/>
                    </a:lnTo>
                    <a:lnTo>
                      <a:pt x="157" y="0"/>
                    </a:lnTo>
                    <a:lnTo>
                      <a:pt x="157" y="150"/>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3" name="Freeform 512">
                <a:extLst>
                  <a:ext uri="{FF2B5EF4-FFF2-40B4-BE49-F238E27FC236}">
                    <a16:creationId xmlns:a16="http://schemas.microsoft.com/office/drawing/2014/main" id="{96BF473F-68E8-97DA-5841-75736A5CD13E}"/>
                  </a:ext>
                </a:extLst>
              </p:cNvPr>
              <p:cNvSpPr>
                <a:spLocks noChangeArrowheads="1"/>
              </p:cNvSpPr>
              <p:nvPr/>
            </p:nvSpPr>
            <p:spPr bwMode="auto">
              <a:xfrm>
                <a:off x="1103239" y="4333830"/>
                <a:ext cx="52737" cy="49807"/>
              </a:xfrm>
              <a:custGeom>
                <a:avLst/>
                <a:gdLst>
                  <a:gd name="T0" fmla="*/ 157 w 158"/>
                  <a:gd name="T1" fmla="*/ 149 h 150"/>
                  <a:gd name="T2" fmla="*/ 0 w 158"/>
                  <a:gd name="T3" fmla="*/ 149 h 150"/>
                  <a:gd name="T4" fmla="*/ 0 w 158"/>
                  <a:gd name="T5" fmla="*/ 0 h 150"/>
                  <a:gd name="T6" fmla="*/ 157 w 158"/>
                  <a:gd name="T7" fmla="*/ 0 h 150"/>
                  <a:gd name="T8" fmla="*/ 157 w 158"/>
                  <a:gd name="T9" fmla="*/ 149 h 150"/>
                </a:gdLst>
                <a:ahLst/>
                <a:cxnLst>
                  <a:cxn ang="0">
                    <a:pos x="T0" y="T1"/>
                  </a:cxn>
                  <a:cxn ang="0">
                    <a:pos x="T2" y="T3"/>
                  </a:cxn>
                  <a:cxn ang="0">
                    <a:pos x="T4" y="T5"/>
                  </a:cxn>
                  <a:cxn ang="0">
                    <a:pos x="T6" y="T7"/>
                  </a:cxn>
                  <a:cxn ang="0">
                    <a:pos x="T8" y="T9"/>
                  </a:cxn>
                </a:cxnLst>
                <a:rect l="0" t="0" r="r" b="b"/>
                <a:pathLst>
                  <a:path w="158" h="150">
                    <a:moveTo>
                      <a:pt x="157" y="149"/>
                    </a:moveTo>
                    <a:lnTo>
                      <a:pt x="0" y="149"/>
                    </a:lnTo>
                    <a:lnTo>
                      <a:pt x="0" y="0"/>
                    </a:lnTo>
                    <a:lnTo>
                      <a:pt x="157" y="0"/>
                    </a:lnTo>
                    <a:lnTo>
                      <a:pt x="157" y="149"/>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4" name="Freeform 513">
                <a:extLst>
                  <a:ext uri="{FF2B5EF4-FFF2-40B4-BE49-F238E27FC236}">
                    <a16:creationId xmlns:a16="http://schemas.microsoft.com/office/drawing/2014/main" id="{349C1A8E-CC52-DABB-C5EF-BBB24094F265}"/>
                  </a:ext>
                </a:extLst>
              </p:cNvPr>
              <p:cNvSpPr>
                <a:spLocks noChangeArrowheads="1"/>
              </p:cNvSpPr>
              <p:nvPr/>
            </p:nvSpPr>
            <p:spPr bwMode="auto">
              <a:xfrm>
                <a:off x="1018274"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5" name="Freeform 514">
                <a:extLst>
                  <a:ext uri="{FF2B5EF4-FFF2-40B4-BE49-F238E27FC236}">
                    <a16:creationId xmlns:a16="http://schemas.microsoft.com/office/drawing/2014/main" id="{FCA8B7D5-EADF-2135-C4EA-F56AB8127014}"/>
                  </a:ext>
                </a:extLst>
              </p:cNvPr>
              <p:cNvSpPr>
                <a:spLocks noChangeArrowheads="1"/>
              </p:cNvSpPr>
              <p:nvPr/>
            </p:nvSpPr>
            <p:spPr bwMode="auto">
              <a:xfrm>
                <a:off x="1018274"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36" name="Line 515">
                <a:extLst>
                  <a:ext uri="{FF2B5EF4-FFF2-40B4-BE49-F238E27FC236}">
                    <a16:creationId xmlns:a16="http://schemas.microsoft.com/office/drawing/2014/main" id="{94E06565-59C8-A67F-3F92-FF7EFA57BC3E}"/>
                  </a:ext>
                </a:extLst>
              </p:cNvPr>
              <p:cNvSpPr>
                <a:spLocks noChangeShapeType="1"/>
              </p:cNvSpPr>
              <p:nvPr/>
            </p:nvSpPr>
            <p:spPr bwMode="auto">
              <a:xfrm>
                <a:off x="889362" y="4215172"/>
                <a:ext cx="310561" cy="1465"/>
              </a:xfrm>
              <a:prstGeom prst="line">
                <a:avLst/>
              </a:prstGeom>
              <a:noFill/>
              <a:ln w="12700" cap="flat">
                <a:solidFill>
                  <a:sysClr val="window" lastClr="CCE8C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37" name="组合 36">
            <a:extLst>
              <a:ext uri="{FF2B5EF4-FFF2-40B4-BE49-F238E27FC236}">
                <a16:creationId xmlns:a16="http://schemas.microsoft.com/office/drawing/2014/main" id="{DCC7156A-EB2A-8C2D-6AF9-FBFF6C66351F}"/>
              </a:ext>
            </a:extLst>
          </p:cNvPr>
          <p:cNvGrpSpPr/>
          <p:nvPr/>
        </p:nvGrpSpPr>
        <p:grpSpPr>
          <a:xfrm>
            <a:off x="1599138" y="5268599"/>
            <a:ext cx="886094" cy="863648"/>
            <a:chOff x="5762765" y="4916246"/>
            <a:chExt cx="886094" cy="863648"/>
          </a:xfrm>
        </p:grpSpPr>
        <p:sp>
          <p:nvSpPr>
            <p:cNvPr id="38" name="矩形 37">
              <a:extLst>
                <a:ext uri="{FF2B5EF4-FFF2-40B4-BE49-F238E27FC236}">
                  <a16:creationId xmlns:a16="http://schemas.microsoft.com/office/drawing/2014/main" id="{5CDFD987-D2A6-27B3-E8D5-B044C8D3C8A6}"/>
                </a:ext>
              </a:extLst>
            </p:cNvPr>
            <p:cNvSpPr>
              <a:spLocks noChangeAspect="1"/>
            </p:cNvSpPr>
            <p:nvPr/>
          </p:nvSpPr>
          <p:spPr>
            <a:xfrm>
              <a:off x="5762765" y="4916246"/>
              <a:ext cx="886094" cy="863648"/>
            </a:xfrm>
            <a:prstGeom prst="rect">
              <a:avLst/>
            </a:prstGeom>
            <a:solidFill>
              <a:srgbClr val="2CC6D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sp>
          <p:nvSpPr>
            <p:cNvPr id="39" name="Freeform 581">
              <a:extLst>
                <a:ext uri="{FF2B5EF4-FFF2-40B4-BE49-F238E27FC236}">
                  <a16:creationId xmlns:a16="http://schemas.microsoft.com/office/drawing/2014/main" id="{629784B9-CD75-AE36-7236-6C52C85DF9F9}"/>
                </a:ext>
              </a:extLst>
            </p:cNvPr>
            <p:cNvSpPr>
              <a:spLocks noChangeAspect="1" noChangeArrowheads="1"/>
            </p:cNvSpPr>
            <p:nvPr/>
          </p:nvSpPr>
          <p:spPr bwMode="auto">
            <a:xfrm>
              <a:off x="6089980" y="5119884"/>
              <a:ext cx="243398" cy="456371"/>
            </a:xfrm>
            <a:custGeom>
              <a:avLst/>
              <a:gdLst>
                <a:gd name="T0" fmla="*/ 344 w 494"/>
                <a:gd name="T1" fmla="*/ 0 h 927"/>
                <a:gd name="T2" fmla="*/ 0 w 494"/>
                <a:gd name="T3" fmla="*/ 538 h 927"/>
                <a:gd name="T4" fmla="*/ 209 w 494"/>
                <a:gd name="T5" fmla="*/ 538 h 927"/>
                <a:gd name="T6" fmla="*/ 105 w 494"/>
                <a:gd name="T7" fmla="*/ 926 h 927"/>
                <a:gd name="T8" fmla="*/ 493 w 494"/>
                <a:gd name="T9" fmla="*/ 388 h 927"/>
                <a:gd name="T10" fmla="*/ 284 w 494"/>
                <a:gd name="T11" fmla="*/ 388 h 927"/>
                <a:gd name="T12" fmla="*/ 344 w 494"/>
                <a:gd name="T13" fmla="*/ 0 h 927"/>
              </a:gdLst>
              <a:ahLst/>
              <a:cxnLst>
                <a:cxn ang="0">
                  <a:pos x="T0" y="T1"/>
                </a:cxn>
                <a:cxn ang="0">
                  <a:pos x="T2" y="T3"/>
                </a:cxn>
                <a:cxn ang="0">
                  <a:pos x="T4" y="T5"/>
                </a:cxn>
                <a:cxn ang="0">
                  <a:pos x="T6" y="T7"/>
                </a:cxn>
                <a:cxn ang="0">
                  <a:pos x="T8" y="T9"/>
                </a:cxn>
                <a:cxn ang="0">
                  <a:pos x="T10" y="T11"/>
                </a:cxn>
                <a:cxn ang="0">
                  <a:pos x="T12" y="T13"/>
                </a:cxn>
              </a:cxnLst>
              <a:rect l="0" t="0" r="r" b="b"/>
              <a:pathLst>
                <a:path w="494" h="927">
                  <a:moveTo>
                    <a:pt x="344" y="0"/>
                  </a:moveTo>
                  <a:lnTo>
                    <a:pt x="0" y="538"/>
                  </a:lnTo>
                  <a:lnTo>
                    <a:pt x="209" y="538"/>
                  </a:lnTo>
                  <a:lnTo>
                    <a:pt x="105" y="926"/>
                  </a:lnTo>
                  <a:lnTo>
                    <a:pt x="493" y="388"/>
                  </a:lnTo>
                  <a:lnTo>
                    <a:pt x="284" y="388"/>
                  </a:lnTo>
                  <a:lnTo>
                    <a:pt x="344" y="0"/>
                  </a:lnTo>
                </a:path>
              </a:pathLst>
            </a:custGeom>
            <a:noFill/>
            <a:ln w="12700" cap="flat">
              <a:solidFill>
                <a:sysClr val="window" lastClr="CCE8C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sp>
        <p:nvSpPr>
          <p:cNvPr id="40" name="矩形 39">
            <a:extLst>
              <a:ext uri="{FF2B5EF4-FFF2-40B4-BE49-F238E27FC236}">
                <a16:creationId xmlns:a16="http://schemas.microsoft.com/office/drawing/2014/main" id="{657BA937-8242-1CA1-1639-A7C8D9565A10}"/>
              </a:ext>
            </a:extLst>
          </p:cNvPr>
          <p:cNvSpPr/>
          <p:nvPr/>
        </p:nvSpPr>
        <p:spPr>
          <a:xfrm>
            <a:off x="2558803" y="2224696"/>
            <a:ext cx="7785330" cy="1204304"/>
          </a:xfrm>
          <a:prstGeom prst="rect">
            <a:avLst/>
          </a:prstGeom>
        </p:spPr>
        <p:txBody>
          <a:bodyPr wrap="square">
            <a:spAutoFit/>
          </a:bodyPr>
          <a:lstStyle/>
          <a:p>
            <a:pPr>
              <a:lnSpc>
                <a:spcPct val="150000"/>
              </a:lnSpc>
            </a:pPr>
            <a:r>
              <a:rPr lang="zh-CN" altLang="en-US" dirty="0">
                <a:solidFill>
                  <a:schemeClr val="tx1">
                    <a:lumMod val="50000"/>
                    <a:lumOff val="50000"/>
                  </a:schemeClr>
                </a:solidFill>
                <a:cs typeface="+mn-ea"/>
                <a:sym typeface="+mn-lt"/>
              </a:rPr>
              <a:t>微波：</a:t>
            </a:r>
            <a:r>
              <a:rPr lang="zh-CN" altLang="en-US" sz="1600" dirty="0">
                <a:cs typeface="+mn-ea"/>
                <a:sym typeface="+mn-lt"/>
              </a:rPr>
              <a:t>微波是频率为</a:t>
            </a:r>
            <a:r>
              <a:rPr lang="en-US" altLang="zh-CN" sz="1600" dirty="0">
                <a:cs typeface="+mn-ea"/>
                <a:sym typeface="+mn-lt"/>
              </a:rPr>
              <a:t>300MHz</a:t>
            </a:r>
            <a:r>
              <a:rPr lang="zh-CN" altLang="en-US" sz="1600" dirty="0">
                <a:cs typeface="+mn-ea"/>
                <a:sym typeface="+mn-lt"/>
              </a:rPr>
              <a:t>～</a:t>
            </a:r>
            <a:r>
              <a:rPr lang="en-US" altLang="zh-CN" sz="1600" dirty="0">
                <a:cs typeface="+mn-ea"/>
                <a:sym typeface="+mn-lt"/>
              </a:rPr>
              <a:t>300GHz</a:t>
            </a:r>
            <a:r>
              <a:rPr lang="zh-CN" altLang="en-US" sz="1600" dirty="0">
                <a:cs typeface="+mn-ea"/>
                <a:sym typeface="+mn-lt"/>
              </a:rPr>
              <a:t>的电磁波，微波通信是指用微波作为载体传输信号，用被传输的模拟信号或数字信号来调制该载波信号，它既可传输模拟信号又可传输数字信号。</a:t>
            </a:r>
            <a:endParaRPr lang="zh-CN" altLang="en-US" dirty="0">
              <a:cs typeface="+mn-ea"/>
              <a:sym typeface="+mn-lt"/>
            </a:endParaRPr>
          </a:p>
        </p:txBody>
      </p:sp>
      <p:sp>
        <p:nvSpPr>
          <p:cNvPr id="41" name="矩形 40">
            <a:extLst>
              <a:ext uri="{FF2B5EF4-FFF2-40B4-BE49-F238E27FC236}">
                <a16:creationId xmlns:a16="http://schemas.microsoft.com/office/drawing/2014/main" id="{DE755C7C-93CE-0C04-BF8F-DB4ED58499BA}"/>
              </a:ext>
            </a:extLst>
          </p:cNvPr>
          <p:cNvSpPr/>
          <p:nvPr/>
        </p:nvSpPr>
        <p:spPr>
          <a:xfrm>
            <a:off x="2558802" y="3875308"/>
            <a:ext cx="7687297" cy="834972"/>
          </a:xfrm>
          <a:prstGeom prst="rect">
            <a:avLst/>
          </a:prstGeom>
        </p:spPr>
        <p:txBody>
          <a:bodyPr wrap="square">
            <a:spAutoFit/>
          </a:bodyPr>
          <a:lstStyle/>
          <a:p>
            <a:pPr>
              <a:lnSpc>
                <a:spcPct val="150000"/>
              </a:lnSpc>
            </a:pPr>
            <a:r>
              <a:rPr lang="zh-CN" altLang="en-US" dirty="0">
                <a:solidFill>
                  <a:schemeClr val="tx1">
                    <a:lumMod val="50000"/>
                    <a:lumOff val="50000"/>
                  </a:schemeClr>
                </a:solidFill>
                <a:cs typeface="+mn-ea"/>
                <a:sym typeface="+mn-lt"/>
              </a:rPr>
              <a:t>红外线：</a:t>
            </a:r>
            <a:r>
              <a:rPr lang="zh-CN" altLang="en-US" sz="1600" dirty="0">
                <a:cs typeface="+mn-ea"/>
                <a:sym typeface="+mn-lt"/>
              </a:rPr>
              <a:t>红外线通信通常又叫红外光通信，是利用红外线传送信息的一种通信方式。红外线通信能传输的内容是多样的，可以是音频信号，也可以是视频信号。</a:t>
            </a:r>
            <a:endParaRPr lang="zh-CN" altLang="en-US" dirty="0">
              <a:cs typeface="+mn-ea"/>
              <a:sym typeface="+mn-lt"/>
            </a:endParaRPr>
          </a:p>
        </p:txBody>
      </p:sp>
      <p:sp>
        <p:nvSpPr>
          <p:cNvPr id="42" name="矩形 41">
            <a:extLst>
              <a:ext uri="{FF2B5EF4-FFF2-40B4-BE49-F238E27FC236}">
                <a16:creationId xmlns:a16="http://schemas.microsoft.com/office/drawing/2014/main" id="{D7D4C281-A1F8-3D25-CF0E-AF48D85A6A7E}"/>
              </a:ext>
            </a:extLst>
          </p:cNvPr>
          <p:cNvSpPr/>
          <p:nvPr/>
        </p:nvSpPr>
        <p:spPr>
          <a:xfrm>
            <a:off x="2558803" y="5213215"/>
            <a:ext cx="7785330" cy="834972"/>
          </a:xfrm>
          <a:prstGeom prst="rect">
            <a:avLst/>
          </a:prstGeom>
        </p:spPr>
        <p:txBody>
          <a:bodyPr wrap="square">
            <a:spAutoFit/>
          </a:bodyPr>
          <a:lstStyle/>
          <a:p>
            <a:pPr>
              <a:lnSpc>
                <a:spcPct val="150000"/>
              </a:lnSpc>
            </a:pPr>
            <a:r>
              <a:rPr lang="zh-CN" altLang="en-US" dirty="0">
                <a:solidFill>
                  <a:schemeClr val="tx1">
                    <a:lumMod val="50000"/>
                    <a:lumOff val="50000"/>
                  </a:schemeClr>
                </a:solidFill>
                <a:cs typeface="+mn-ea"/>
                <a:sym typeface="+mn-lt"/>
              </a:rPr>
              <a:t>卫星通信：</a:t>
            </a:r>
            <a:r>
              <a:rPr lang="zh-CN" altLang="en-US" sz="1600" dirty="0">
                <a:cs typeface="+mn-ea"/>
                <a:sym typeface="+mn-lt"/>
              </a:rPr>
              <a:t>卫星通信就是地球上（包括地面和低层大气中）的无线电通信站间利用卫星作为中继器而进行的通信。卫星通信系统由卫星和地球站两部分组成。</a:t>
            </a:r>
            <a:endParaRPr lang="zh-CN" altLang="en-US" dirty="0">
              <a:cs typeface="+mn-ea"/>
              <a:sym typeface="+mn-lt"/>
            </a:endParaRPr>
          </a:p>
        </p:txBody>
      </p:sp>
    </p:spTree>
    <p:extLst>
      <p:ext uri="{BB962C8B-B14F-4D97-AF65-F5344CB8AC3E}">
        <p14:creationId xmlns:p14="http://schemas.microsoft.com/office/powerpoint/2010/main" val="405774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750" fill="hold"/>
                                        <p:tgtEl>
                                          <p:spTgt spid="40"/>
                                        </p:tgtEl>
                                        <p:attrNameLst>
                                          <p:attrName>ppt_x</p:attrName>
                                        </p:attrNameLst>
                                      </p:cBhvr>
                                      <p:tavLst>
                                        <p:tav tm="0">
                                          <p:val>
                                            <p:strVal val="1+#ppt_w/2"/>
                                          </p:val>
                                        </p:tav>
                                        <p:tav tm="100000">
                                          <p:val>
                                            <p:strVal val="#ppt_x"/>
                                          </p:val>
                                        </p:tav>
                                      </p:tavLst>
                                    </p:anim>
                                    <p:anim calcmode="lin" valueType="num">
                                      <p:cBhvr additive="base">
                                        <p:cTn id="12" dur="75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10000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750" fill="hold"/>
                                        <p:tgtEl>
                                          <p:spTgt spid="23"/>
                                        </p:tgtEl>
                                        <p:attrNameLst>
                                          <p:attrName>ppt_x</p:attrName>
                                        </p:attrNameLst>
                                      </p:cBhvr>
                                      <p:tavLst>
                                        <p:tav tm="0">
                                          <p:val>
                                            <p:strVal val="#ppt_x"/>
                                          </p:val>
                                        </p:tav>
                                        <p:tav tm="100000">
                                          <p:val>
                                            <p:strVal val="#ppt_x"/>
                                          </p:val>
                                        </p:tav>
                                      </p:tavLst>
                                    </p:anim>
                                    <p:anim calcmode="lin" valueType="num">
                                      <p:cBhvr additive="base">
                                        <p:cTn id="17" dur="75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750" fill="hold"/>
                                        <p:tgtEl>
                                          <p:spTgt spid="41"/>
                                        </p:tgtEl>
                                        <p:attrNameLst>
                                          <p:attrName>ppt_x</p:attrName>
                                        </p:attrNameLst>
                                      </p:cBhvr>
                                      <p:tavLst>
                                        <p:tav tm="0">
                                          <p:val>
                                            <p:strVal val="1+#ppt_w/2"/>
                                          </p:val>
                                        </p:tav>
                                        <p:tav tm="100000">
                                          <p:val>
                                            <p:strVal val="#ppt_x"/>
                                          </p:val>
                                        </p:tav>
                                      </p:tavLst>
                                    </p:anim>
                                    <p:anim calcmode="lin" valueType="num">
                                      <p:cBhvr additive="base">
                                        <p:cTn id="21" dur="750" fill="hold"/>
                                        <p:tgtEl>
                                          <p:spTgt spid="4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750" fill="hold"/>
                                        <p:tgtEl>
                                          <p:spTgt spid="37"/>
                                        </p:tgtEl>
                                        <p:attrNameLst>
                                          <p:attrName>ppt_x</p:attrName>
                                        </p:attrNameLst>
                                      </p:cBhvr>
                                      <p:tavLst>
                                        <p:tav tm="0">
                                          <p:val>
                                            <p:strVal val="#ppt_x"/>
                                          </p:val>
                                        </p:tav>
                                        <p:tav tm="100000">
                                          <p:val>
                                            <p:strVal val="#ppt_x"/>
                                          </p:val>
                                        </p:tav>
                                      </p:tavLst>
                                    </p:anim>
                                    <p:anim calcmode="lin" valueType="num">
                                      <p:cBhvr additive="base">
                                        <p:cTn id="26" dur="75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750" fill="hold"/>
                                        <p:tgtEl>
                                          <p:spTgt spid="42"/>
                                        </p:tgtEl>
                                        <p:attrNameLst>
                                          <p:attrName>ppt_x</p:attrName>
                                        </p:attrNameLst>
                                      </p:cBhvr>
                                      <p:tavLst>
                                        <p:tav tm="0">
                                          <p:val>
                                            <p:strVal val="1+#ppt_w/2"/>
                                          </p:val>
                                        </p:tav>
                                        <p:tav tm="100000">
                                          <p:val>
                                            <p:strVal val="#ppt_x"/>
                                          </p:val>
                                        </p:tav>
                                      </p:tavLst>
                                    </p:anim>
                                    <p:anim calcmode="lin" valueType="num">
                                      <p:cBhvr additive="base">
                                        <p:cTn id="30" dur="75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8158579" cy="1273875"/>
          </a:xfrm>
          <a:prstGeom prst="rect">
            <a:avLst/>
          </a:prstGeom>
          <a:noFill/>
        </p:spPr>
        <p:txBody>
          <a:bodyPr wrap="square">
            <a:spAutoFit/>
          </a:bodyPr>
          <a:lstStyle/>
          <a:p>
            <a:pPr>
              <a:lnSpc>
                <a:spcPct val="150000"/>
              </a:lnSpc>
            </a:pPr>
            <a:r>
              <a:rPr lang="en-US" altLang="zh-CN" dirty="0">
                <a:latin typeface="+mn-ea"/>
              </a:rPr>
              <a:t>1</a:t>
            </a:r>
            <a:r>
              <a:rPr lang="zh-CN" altLang="en-US" dirty="0">
                <a:latin typeface="+mn-ea"/>
              </a:rPr>
              <a:t>．了解双绞线制作标准</a:t>
            </a:r>
          </a:p>
          <a:p>
            <a:pPr>
              <a:lnSpc>
                <a:spcPct val="150000"/>
              </a:lnSpc>
            </a:pPr>
            <a:r>
              <a:rPr lang="zh-CN" altLang="en-US" dirty="0">
                <a:latin typeface="+mn-ea"/>
              </a:rPr>
              <a:t>双绞线的制作有两种国际标准，分别是</a:t>
            </a:r>
            <a:r>
              <a:rPr lang="en-US" altLang="zh-CN" dirty="0">
                <a:latin typeface="+mn-ea"/>
              </a:rPr>
              <a:t>EIA/TIA 568A</a:t>
            </a:r>
            <a:r>
              <a:rPr lang="zh-CN" altLang="en-US" dirty="0">
                <a:latin typeface="+mn-ea"/>
              </a:rPr>
              <a:t>和</a:t>
            </a:r>
            <a:r>
              <a:rPr lang="en-US" altLang="zh-CN" dirty="0">
                <a:latin typeface="+mn-ea"/>
              </a:rPr>
              <a:t>EIA/TIA 568B</a:t>
            </a:r>
            <a:r>
              <a:rPr lang="zh-CN" altLang="en-US" dirty="0">
                <a:latin typeface="+mn-ea"/>
              </a:rPr>
              <a:t>，它们的线序标准如表</a:t>
            </a:r>
            <a:r>
              <a:rPr lang="en-US" altLang="zh-CN" dirty="0">
                <a:latin typeface="+mn-ea"/>
              </a:rPr>
              <a:t>3-1</a:t>
            </a:r>
            <a:r>
              <a:rPr lang="zh-CN" altLang="en-US" dirty="0">
                <a:latin typeface="+mn-ea"/>
              </a:rPr>
              <a:t>和表</a:t>
            </a:r>
            <a:r>
              <a:rPr lang="en-US" altLang="zh-CN" dirty="0">
                <a:latin typeface="+mn-ea"/>
              </a:rPr>
              <a:t>3-2</a:t>
            </a:r>
            <a:r>
              <a:rPr lang="zh-CN" altLang="en-US" dirty="0">
                <a:latin typeface="+mn-ea"/>
              </a:rPr>
              <a:t>所示。</a:t>
            </a:r>
          </a:p>
        </p:txBody>
      </p:sp>
      <p:graphicFrame>
        <p:nvGraphicFramePr>
          <p:cNvPr id="46" name="表格 45">
            <a:extLst>
              <a:ext uri="{FF2B5EF4-FFF2-40B4-BE49-F238E27FC236}">
                <a16:creationId xmlns:a16="http://schemas.microsoft.com/office/drawing/2014/main" id="{915EEC61-C7EB-F948-5D13-1213C1365BA7}"/>
              </a:ext>
            </a:extLst>
          </p:cNvPr>
          <p:cNvGraphicFramePr>
            <a:graphicFrameLocks noGrp="1"/>
          </p:cNvGraphicFramePr>
          <p:nvPr>
            <p:extLst>
              <p:ext uri="{D42A27DB-BD31-4B8C-83A1-F6EECF244321}">
                <p14:modId xmlns:p14="http://schemas.microsoft.com/office/powerpoint/2010/main" val="1316815908"/>
              </p:ext>
            </p:extLst>
          </p:nvPr>
        </p:nvGraphicFramePr>
        <p:xfrm>
          <a:off x="2390977" y="3919903"/>
          <a:ext cx="6238119" cy="847406"/>
        </p:xfrm>
        <a:graphic>
          <a:graphicData uri="http://schemas.openxmlformats.org/drawingml/2006/table">
            <a:tbl>
              <a:tblPr firstRow="1" firstCol="1" bandRow="1">
                <a:tableStyleId>{5C22544A-7EE6-4342-B048-85BDC9FD1C3A}</a:tableStyleId>
              </a:tblPr>
              <a:tblGrid>
                <a:gridCol w="783507">
                  <a:extLst>
                    <a:ext uri="{9D8B030D-6E8A-4147-A177-3AD203B41FA5}">
                      <a16:colId xmlns:a16="http://schemas.microsoft.com/office/drawing/2014/main" val="3077024187"/>
                    </a:ext>
                  </a:extLst>
                </a:gridCol>
                <a:gridCol w="782261">
                  <a:extLst>
                    <a:ext uri="{9D8B030D-6E8A-4147-A177-3AD203B41FA5}">
                      <a16:colId xmlns:a16="http://schemas.microsoft.com/office/drawing/2014/main" val="1696570619"/>
                    </a:ext>
                  </a:extLst>
                </a:gridCol>
                <a:gridCol w="779765">
                  <a:extLst>
                    <a:ext uri="{9D8B030D-6E8A-4147-A177-3AD203B41FA5}">
                      <a16:colId xmlns:a16="http://schemas.microsoft.com/office/drawing/2014/main" val="1871361627"/>
                    </a:ext>
                  </a:extLst>
                </a:gridCol>
                <a:gridCol w="781013">
                  <a:extLst>
                    <a:ext uri="{9D8B030D-6E8A-4147-A177-3AD203B41FA5}">
                      <a16:colId xmlns:a16="http://schemas.microsoft.com/office/drawing/2014/main" val="2358390788"/>
                    </a:ext>
                  </a:extLst>
                </a:gridCol>
                <a:gridCol w="778517">
                  <a:extLst>
                    <a:ext uri="{9D8B030D-6E8A-4147-A177-3AD203B41FA5}">
                      <a16:colId xmlns:a16="http://schemas.microsoft.com/office/drawing/2014/main" val="2933742665"/>
                    </a:ext>
                  </a:extLst>
                </a:gridCol>
                <a:gridCol w="778517">
                  <a:extLst>
                    <a:ext uri="{9D8B030D-6E8A-4147-A177-3AD203B41FA5}">
                      <a16:colId xmlns:a16="http://schemas.microsoft.com/office/drawing/2014/main" val="1048804139"/>
                    </a:ext>
                  </a:extLst>
                </a:gridCol>
                <a:gridCol w="778517">
                  <a:extLst>
                    <a:ext uri="{9D8B030D-6E8A-4147-A177-3AD203B41FA5}">
                      <a16:colId xmlns:a16="http://schemas.microsoft.com/office/drawing/2014/main" val="2015905664"/>
                    </a:ext>
                  </a:extLst>
                </a:gridCol>
                <a:gridCol w="776022">
                  <a:extLst>
                    <a:ext uri="{9D8B030D-6E8A-4147-A177-3AD203B41FA5}">
                      <a16:colId xmlns:a16="http://schemas.microsoft.com/office/drawing/2014/main" val="16909367"/>
                    </a:ext>
                  </a:extLst>
                </a:gridCol>
              </a:tblGrid>
              <a:tr h="282469">
                <a:tc>
                  <a:txBody>
                    <a:bodyPr/>
                    <a:lstStyle/>
                    <a:p>
                      <a:pPr indent="254000" algn="ctr">
                        <a:spcBef>
                          <a:spcPts val="200"/>
                        </a:spcBef>
                        <a:spcAft>
                          <a:spcPts val="200"/>
                        </a:spcAft>
                      </a:pPr>
                      <a:r>
                        <a:rPr lang="en-US" sz="1400" kern="100">
                          <a:effectLst/>
                          <a:latin typeface="+mn-ea"/>
                          <a:ea typeface="+mn-ea"/>
                        </a:rPr>
                        <a:t>1</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2</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3</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4</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5</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6</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7</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8</a:t>
                      </a:r>
                      <a:endParaRPr lang="zh-CN" sz="14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589855066"/>
                  </a:ext>
                </a:extLst>
              </a:tr>
              <a:tr h="564937">
                <a:tc>
                  <a:txBody>
                    <a:bodyPr/>
                    <a:lstStyle/>
                    <a:p>
                      <a:pPr indent="254000" algn="just">
                        <a:spcBef>
                          <a:spcPts val="200"/>
                        </a:spcBef>
                        <a:spcAft>
                          <a:spcPts val="200"/>
                        </a:spcAft>
                      </a:pPr>
                      <a:r>
                        <a:rPr lang="zh-CN" sz="1400" kern="100">
                          <a:effectLst/>
                          <a:latin typeface="+mn-ea"/>
                          <a:ea typeface="+mn-ea"/>
                        </a:rPr>
                        <a:t>白绿</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绿</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白橙</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蓝</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白蓝</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橙</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白棕</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dirty="0">
                          <a:effectLst/>
                          <a:latin typeface="+mn-ea"/>
                          <a:ea typeface="+mn-ea"/>
                        </a:rPr>
                        <a:t>棕</a:t>
                      </a:r>
                      <a:endParaRPr lang="zh-CN" sz="1400" kern="10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658541007"/>
                  </a:ext>
                </a:extLst>
              </a:tr>
            </a:tbl>
          </a:graphicData>
        </a:graphic>
      </p:graphicFrame>
      <p:graphicFrame>
        <p:nvGraphicFramePr>
          <p:cNvPr id="47" name="表格 46">
            <a:extLst>
              <a:ext uri="{FF2B5EF4-FFF2-40B4-BE49-F238E27FC236}">
                <a16:creationId xmlns:a16="http://schemas.microsoft.com/office/drawing/2014/main" id="{939976EB-F879-4606-CCA9-FBD8D27F6C48}"/>
              </a:ext>
            </a:extLst>
          </p:cNvPr>
          <p:cNvGraphicFramePr>
            <a:graphicFrameLocks noGrp="1"/>
          </p:cNvGraphicFramePr>
          <p:nvPr>
            <p:extLst>
              <p:ext uri="{D42A27DB-BD31-4B8C-83A1-F6EECF244321}">
                <p14:modId xmlns:p14="http://schemas.microsoft.com/office/powerpoint/2010/main" val="3531587041"/>
              </p:ext>
            </p:extLst>
          </p:nvPr>
        </p:nvGraphicFramePr>
        <p:xfrm>
          <a:off x="2390976" y="5392116"/>
          <a:ext cx="6238120" cy="847406"/>
        </p:xfrm>
        <a:graphic>
          <a:graphicData uri="http://schemas.openxmlformats.org/drawingml/2006/table">
            <a:tbl>
              <a:tblPr firstRow="1" firstCol="1" bandRow="1">
                <a:tableStyleId>{5C22544A-7EE6-4342-B048-85BDC9FD1C3A}</a:tableStyleId>
              </a:tblPr>
              <a:tblGrid>
                <a:gridCol w="779765">
                  <a:extLst>
                    <a:ext uri="{9D8B030D-6E8A-4147-A177-3AD203B41FA5}">
                      <a16:colId xmlns:a16="http://schemas.microsoft.com/office/drawing/2014/main" val="2107195757"/>
                    </a:ext>
                  </a:extLst>
                </a:gridCol>
                <a:gridCol w="779765">
                  <a:extLst>
                    <a:ext uri="{9D8B030D-6E8A-4147-A177-3AD203B41FA5}">
                      <a16:colId xmlns:a16="http://schemas.microsoft.com/office/drawing/2014/main" val="178331511"/>
                    </a:ext>
                  </a:extLst>
                </a:gridCol>
                <a:gridCol w="779765">
                  <a:extLst>
                    <a:ext uri="{9D8B030D-6E8A-4147-A177-3AD203B41FA5}">
                      <a16:colId xmlns:a16="http://schemas.microsoft.com/office/drawing/2014/main" val="3457399042"/>
                    </a:ext>
                  </a:extLst>
                </a:gridCol>
                <a:gridCol w="781013">
                  <a:extLst>
                    <a:ext uri="{9D8B030D-6E8A-4147-A177-3AD203B41FA5}">
                      <a16:colId xmlns:a16="http://schemas.microsoft.com/office/drawing/2014/main" val="119872400"/>
                    </a:ext>
                  </a:extLst>
                </a:gridCol>
                <a:gridCol w="779765">
                  <a:extLst>
                    <a:ext uri="{9D8B030D-6E8A-4147-A177-3AD203B41FA5}">
                      <a16:colId xmlns:a16="http://schemas.microsoft.com/office/drawing/2014/main" val="1622262356"/>
                    </a:ext>
                  </a:extLst>
                </a:gridCol>
                <a:gridCol w="779765">
                  <a:extLst>
                    <a:ext uri="{9D8B030D-6E8A-4147-A177-3AD203B41FA5}">
                      <a16:colId xmlns:a16="http://schemas.microsoft.com/office/drawing/2014/main" val="260310154"/>
                    </a:ext>
                  </a:extLst>
                </a:gridCol>
                <a:gridCol w="779765">
                  <a:extLst>
                    <a:ext uri="{9D8B030D-6E8A-4147-A177-3AD203B41FA5}">
                      <a16:colId xmlns:a16="http://schemas.microsoft.com/office/drawing/2014/main" val="2639248002"/>
                    </a:ext>
                  </a:extLst>
                </a:gridCol>
                <a:gridCol w="778517">
                  <a:extLst>
                    <a:ext uri="{9D8B030D-6E8A-4147-A177-3AD203B41FA5}">
                      <a16:colId xmlns:a16="http://schemas.microsoft.com/office/drawing/2014/main" val="3289231099"/>
                    </a:ext>
                  </a:extLst>
                </a:gridCol>
              </a:tblGrid>
              <a:tr h="282469">
                <a:tc>
                  <a:txBody>
                    <a:bodyPr/>
                    <a:lstStyle/>
                    <a:p>
                      <a:pPr indent="254000" algn="ctr">
                        <a:spcBef>
                          <a:spcPts val="200"/>
                        </a:spcBef>
                        <a:spcAft>
                          <a:spcPts val="200"/>
                        </a:spcAft>
                      </a:pPr>
                      <a:r>
                        <a:rPr lang="en-US" sz="1400" kern="100">
                          <a:effectLst/>
                          <a:latin typeface="+mn-ea"/>
                          <a:ea typeface="+mn-ea"/>
                        </a:rPr>
                        <a:t>1</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2</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3</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4</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dirty="0">
                          <a:effectLst/>
                          <a:latin typeface="+mn-ea"/>
                          <a:ea typeface="+mn-ea"/>
                        </a:rPr>
                        <a:t>5</a:t>
                      </a:r>
                      <a:endParaRPr lang="zh-CN" sz="1400" dirty="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6</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7</a:t>
                      </a:r>
                      <a:endParaRPr lang="zh-CN" sz="1400">
                        <a:effectLst/>
                        <a:latin typeface="+mn-ea"/>
                        <a:ea typeface="+mn-ea"/>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400" kern="100">
                          <a:effectLst/>
                          <a:latin typeface="+mn-ea"/>
                          <a:ea typeface="+mn-ea"/>
                        </a:rPr>
                        <a:t>8</a:t>
                      </a:r>
                      <a:endParaRPr lang="zh-CN" sz="14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682258281"/>
                  </a:ext>
                </a:extLst>
              </a:tr>
              <a:tr h="564937">
                <a:tc>
                  <a:txBody>
                    <a:bodyPr/>
                    <a:lstStyle/>
                    <a:p>
                      <a:pPr indent="254000" algn="just">
                        <a:spcBef>
                          <a:spcPts val="200"/>
                        </a:spcBef>
                        <a:spcAft>
                          <a:spcPts val="200"/>
                        </a:spcAft>
                      </a:pPr>
                      <a:r>
                        <a:rPr lang="zh-CN" sz="1400" kern="100">
                          <a:effectLst/>
                          <a:latin typeface="+mn-ea"/>
                          <a:ea typeface="+mn-ea"/>
                        </a:rPr>
                        <a:t>白橙</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橙</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白绿</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蓝</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白蓝</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绿</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a:effectLst/>
                          <a:latin typeface="+mn-ea"/>
                          <a:ea typeface="+mn-ea"/>
                        </a:rPr>
                        <a:t>白棕</a:t>
                      </a:r>
                      <a:endParaRPr lang="zh-CN" sz="1400" kern="1000">
                        <a:effectLst/>
                        <a:latin typeface="+mn-ea"/>
                        <a:ea typeface="+mn-ea"/>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400" kern="100" dirty="0">
                          <a:effectLst/>
                          <a:latin typeface="+mn-ea"/>
                          <a:ea typeface="+mn-ea"/>
                        </a:rPr>
                        <a:t>棕</a:t>
                      </a:r>
                      <a:endParaRPr lang="zh-CN" sz="1400" kern="10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22943022"/>
                  </a:ext>
                </a:extLst>
              </a:tr>
            </a:tbl>
          </a:graphicData>
        </a:graphic>
      </p:graphicFrame>
      <p:sp>
        <p:nvSpPr>
          <p:cNvPr id="49" name="文本框 48">
            <a:extLst>
              <a:ext uri="{FF2B5EF4-FFF2-40B4-BE49-F238E27FC236}">
                <a16:creationId xmlns:a16="http://schemas.microsoft.com/office/drawing/2014/main" id="{053265A4-F467-ADB7-A3DA-4BE7E6C82197}"/>
              </a:ext>
            </a:extLst>
          </p:cNvPr>
          <p:cNvSpPr txBox="1"/>
          <p:nvPr/>
        </p:nvSpPr>
        <p:spPr>
          <a:xfrm>
            <a:off x="2148395" y="3586974"/>
            <a:ext cx="6125592" cy="307777"/>
          </a:xfrm>
          <a:prstGeom prst="rect">
            <a:avLst/>
          </a:prstGeom>
          <a:noFill/>
        </p:spPr>
        <p:txBody>
          <a:bodyPr wrap="square">
            <a:spAutoFit/>
          </a:bodyPr>
          <a:lstStyle/>
          <a:p>
            <a:pPr algn="ctr">
              <a:spcBef>
                <a:spcPts val="700"/>
              </a:spcBef>
              <a:spcAft>
                <a:spcPts val="300"/>
              </a:spcAft>
              <a:tabLst>
                <a:tab pos="2667000" algn="ctr"/>
              </a:tabLst>
            </a:pPr>
            <a:r>
              <a:rPr lang="zh-CN" altLang="zh-CN" sz="1400" kern="100" dirty="0">
                <a:effectLst/>
                <a:latin typeface="Arial" panose="020B0604020202020204" pitchFamily="34" charset="0"/>
                <a:ea typeface="方正兰亭中黑_GBK"/>
              </a:rPr>
              <a:t>表</a:t>
            </a:r>
            <a:r>
              <a:rPr lang="en-US" altLang="zh-CN" sz="1400" kern="100" dirty="0">
                <a:effectLst/>
                <a:latin typeface="Arial" panose="020B0604020202020204" pitchFamily="34" charset="0"/>
                <a:ea typeface="方正兰亭中黑_GBK"/>
              </a:rPr>
              <a:t>3-1</a:t>
            </a:r>
            <a:r>
              <a:rPr lang="zh-CN" altLang="zh-CN" sz="1400" kern="100" dirty="0">
                <a:effectLst/>
                <a:latin typeface="Arial" panose="020B0604020202020204" pitchFamily="34" charset="0"/>
                <a:ea typeface="方正兰亭中黑_GBK"/>
              </a:rPr>
              <a:t>　</a:t>
            </a:r>
            <a:r>
              <a:rPr lang="en-US" altLang="zh-CN" sz="1400" kern="100" dirty="0">
                <a:effectLst/>
                <a:latin typeface="Arial" panose="020B0604020202020204" pitchFamily="34" charset="0"/>
                <a:ea typeface="方正兰亭中黑_GBK"/>
              </a:rPr>
              <a:t>EIA/TIA 568A</a:t>
            </a:r>
            <a:r>
              <a:rPr lang="zh-CN" altLang="zh-CN" sz="1400" kern="100" dirty="0">
                <a:effectLst/>
                <a:latin typeface="Arial" panose="020B0604020202020204" pitchFamily="34" charset="0"/>
                <a:ea typeface="方正兰亭中黑_GBK"/>
              </a:rPr>
              <a:t>线序标准</a:t>
            </a:r>
            <a:endParaRPr lang="zh-CN" altLang="zh-CN" sz="1400" kern="1000" dirty="0">
              <a:effectLst/>
              <a:latin typeface="Arial" panose="020B0604020202020204" pitchFamily="34" charset="0"/>
              <a:ea typeface="方正兰亭中黑_GBK"/>
            </a:endParaRPr>
          </a:p>
        </p:txBody>
      </p:sp>
      <p:sp>
        <p:nvSpPr>
          <p:cNvPr id="51" name="文本框 50">
            <a:extLst>
              <a:ext uri="{FF2B5EF4-FFF2-40B4-BE49-F238E27FC236}">
                <a16:creationId xmlns:a16="http://schemas.microsoft.com/office/drawing/2014/main" id="{2831DE78-EC0F-F623-ECED-9AF115AD2178}"/>
              </a:ext>
            </a:extLst>
          </p:cNvPr>
          <p:cNvSpPr txBox="1"/>
          <p:nvPr/>
        </p:nvSpPr>
        <p:spPr>
          <a:xfrm>
            <a:off x="3888419" y="5003264"/>
            <a:ext cx="3275861" cy="338554"/>
          </a:xfrm>
          <a:prstGeom prst="rect">
            <a:avLst/>
          </a:prstGeom>
          <a:noFill/>
        </p:spPr>
        <p:txBody>
          <a:bodyPr wrap="square">
            <a:spAutoFit/>
          </a:bodyPr>
          <a:lstStyle/>
          <a:p>
            <a:r>
              <a:rPr lang="zh-CN" altLang="en-US" sz="1600" dirty="0"/>
              <a:t>表</a:t>
            </a:r>
            <a:r>
              <a:rPr lang="en-US" altLang="zh-CN" sz="1600" dirty="0"/>
              <a:t>3-2</a:t>
            </a:r>
            <a:r>
              <a:rPr lang="zh-CN" altLang="en-US" sz="1600" dirty="0"/>
              <a:t>　</a:t>
            </a:r>
            <a:r>
              <a:rPr lang="en-US" altLang="zh-CN" sz="1600" dirty="0"/>
              <a:t>EIA/TIA 568B</a:t>
            </a:r>
            <a:r>
              <a:rPr lang="zh-CN" altLang="en-US" sz="1600" dirty="0"/>
              <a:t>线序标准</a:t>
            </a:r>
          </a:p>
        </p:txBody>
      </p:sp>
      <p:sp>
        <p:nvSpPr>
          <p:cNvPr id="54" name="文本框 53">
            <a:extLst>
              <a:ext uri="{FF2B5EF4-FFF2-40B4-BE49-F238E27FC236}">
                <a16:creationId xmlns:a16="http://schemas.microsoft.com/office/drawing/2014/main" id="{A440DA71-B8C3-3DF1-F0FD-5732B28F42B2}"/>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56" name="文本框 55">
            <a:extLst>
              <a:ext uri="{FF2B5EF4-FFF2-40B4-BE49-F238E27FC236}">
                <a16:creationId xmlns:a16="http://schemas.microsoft.com/office/drawing/2014/main" id="{343C503D-7840-1ECD-D312-DFCAF0129668}"/>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Tree>
    <p:extLst>
      <p:ext uri="{BB962C8B-B14F-4D97-AF65-F5344CB8AC3E}">
        <p14:creationId xmlns:p14="http://schemas.microsoft.com/office/powerpoint/2010/main" val="34335805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9419209" cy="2104872"/>
          </a:xfrm>
          <a:prstGeom prst="rect">
            <a:avLst/>
          </a:prstGeom>
          <a:noFill/>
        </p:spPr>
        <p:txBody>
          <a:bodyPr wrap="square">
            <a:spAutoFit/>
          </a:bodyPr>
          <a:lstStyle/>
          <a:p>
            <a:pPr>
              <a:lnSpc>
                <a:spcPct val="150000"/>
              </a:lnSpc>
            </a:pPr>
            <a:r>
              <a:rPr lang="en-US" altLang="zh-CN" dirty="0">
                <a:latin typeface="+mn-ea"/>
              </a:rPr>
              <a:t>2</a:t>
            </a:r>
            <a:r>
              <a:rPr lang="zh-CN" altLang="en-US" dirty="0">
                <a:latin typeface="+mn-ea"/>
              </a:rPr>
              <a:t>．认识交叉双绞线和平行双绞线（直通双绞线）</a:t>
            </a:r>
          </a:p>
          <a:p>
            <a:pPr indent="457200">
              <a:lnSpc>
                <a:spcPct val="150000"/>
              </a:lnSpc>
            </a:pPr>
            <a:r>
              <a:rPr lang="zh-CN" altLang="en-US" dirty="0">
                <a:latin typeface="+mn-ea"/>
              </a:rPr>
              <a:t>双绞线的两种常用连接方法：交叉连接和平行连接（直通连接）。</a:t>
            </a:r>
          </a:p>
          <a:p>
            <a:pPr indent="457200">
              <a:lnSpc>
                <a:spcPct val="150000"/>
              </a:lnSpc>
            </a:pPr>
            <a:r>
              <a:rPr lang="zh-CN" altLang="en-US" dirty="0">
                <a:latin typeface="+mn-ea"/>
              </a:rPr>
              <a:t>（</a:t>
            </a:r>
            <a:r>
              <a:rPr lang="en-US" altLang="zh-CN" dirty="0">
                <a:latin typeface="+mn-ea"/>
              </a:rPr>
              <a:t>1</a:t>
            </a:r>
            <a:r>
              <a:rPr lang="zh-CN" altLang="en-US" dirty="0">
                <a:latin typeface="+mn-ea"/>
              </a:rPr>
              <a:t>）交叉双绞线。水晶头一端遵循</a:t>
            </a:r>
            <a:r>
              <a:rPr lang="en-US" altLang="zh-CN" dirty="0">
                <a:latin typeface="+mn-ea"/>
              </a:rPr>
              <a:t>EIA/TIA 568A</a:t>
            </a:r>
            <a:r>
              <a:rPr lang="zh-CN" altLang="en-US" dirty="0">
                <a:latin typeface="+mn-ea"/>
              </a:rPr>
              <a:t>，另一端遵循</a:t>
            </a:r>
            <a:r>
              <a:rPr lang="en-US" altLang="zh-CN" dirty="0">
                <a:latin typeface="+mn-ea"/>
              </a:rPr>
              <a:t>EIA/TIA 568B</a:t>
            </a:r>
            <a:r>
              <a:rPr lang="zh-CN" altLang="en-US" dirty="0">
                <a:latin typeface="+mn-ea"/>
              </a:rPr>
              <a:t>，如表</a:t>
            </a:r>
            <a:r>
              <a:rPr lang="en-US" altLang="zh-CN" dirty="0">
                <a:latin typeface="+mn-ea"/>
              </a:rPr>
              <a:t>3-3</a:t>
            </a:r>
            <a:r>
              <a:rPr lang="zh-CN" altLang="en-US" dirty="0">
                <a:latin typeface="+mn-ea"/>
              </a:rPr>
              <a:t>所示，即两个水晶头的连线交叉连接，</a:t>
            </a:r>
            <a:r>
              <a:rPr lang="en-US" altLang="zh-CN" dirty="0">
                <a:latin typeface="+mn-ea"/>
              </a:rPr>
              <a:t>A</a:t>
            </a:r>
            <a:r>
              <a:rPr lang="zh-CN" altLang="en-US" dirty="0">
                <a:latin typeface="+mn-ea"/>
              </a:rPr>
              <a:t>端水晶头的</a:t>
            </a:r>
            <a:r>
              <a:rPr lang="en-US" altLang="zh-CN" dirty="0">
                <a:latin typeface="+mn-ea"/>
              </a:rPr>
              <a:t>1</a:t>
            </a:r>
            <a:r>
              <a:rPr lang="zh-CN" altLang="en-US" dirty="0">
                <a:latin typeface="+mn-ea"/>
              </a:rPr>
              <a:t>、</a:t>
            </a:r>
            <a:r>
              <a:rPr lang="en-US" altLang="zh-CN" dirty="0">
                <a:latin typeface="+mn-ea"/>
              </a:rPr>
              <a:t>2</a:t>
            </a:r>
            <a:r>
              <a:rPr lang="zh-CN" altLang="en-US" dirty="0">
                <a:latin typeface="+mn-ea"/>
              </a:rPr>
              <a:t>对应</a:t>
            </a:r>
            <a:r>
              <a:rPr lang="en-US" altLang="zh-CN" dirty="0">
                <a:latin typeface="+mn-ea"/>
              </a:rPr>
              <a:t>B</a:t>
            </a:r>
            <a:r>
              <a:rPr lang="zh-CN" altLang="en-US" dirty="0">
                <a:latin typeface="+mn-ea"/>
              </a:rPr>
              <a:t>端水晶头的</a:t>
            </a:r>
            <a:r>
              <a:rPr lang="en-US" altLang="zh-CN" dirty="0">
                <a:latin typeface="+mn-ea"/>
              </a:rPr>
              <a:t>3</a:t>
            </a:r>
            <a:r>
              <a:rPr lang="zh-CN" altLang="en-US" dirty="0">
                <a:latin typeface="+mn-ea"/>
              </a:rPr>
              <a:t>、</a:t>
            </a:r>
            <a:r>
              <a:rPr lang="en-US" altLang="zh-CN" dirty="0">
                <a:latin typeface="+mn-ea"/>
              </a:rPr>
              <a:t>6</a:t>
            </a:r>
            <a:r>
              <a:rPr lang="zh-CN" altLang="en-US" dirty="0">
                <a:latin typeface="+mn-ea"/>
              </a:rPr>
              <a:t>，而</a:t>
            </a:r>
            <a:r>
              <a:rPr lang="en-US" altLang="zh-CN" dirty="0">
                <a:latin typeface="+mn-ea"/>
              </a:rPr>
              <a:t>A</a:t>
            </a:r>
            <a:r>
              <a:rPr lang="zh-CN" altLang="en-US" dirty="0">
                <a:latin typeface="+mn-ea"/>
              </a:rPr>
              <a:t>端水晶头的</a:t>
            </a:r>
            <a:r>
              <a:rPr lang="en-US" altLang="zh-CN" dirty="0">
                <a:latin typeface="+mn-ea"/>
              </a:rPr>
              <a:t>3</a:t>
            </a:r>
            <a:r>
              <a:rPr lang="zh-CN" altLang="en-US" dirty="0">
                <a:latin typeface="+mn-ea"/>
              </a:rPr>
              <a:t>、</a:t>
            </a:r>
            <a:r>
              <a:rPr lang="en-US" altLang="zh-CN" dirty="0">
                <a:latin typeface="+mn-ea"/>
              </a:rPr>
              <a:t>6</a:t>
            </a:r>
            <a:r>
              <a:rPr lang="zh-CN" altLang="en-US" dirty="0">
                <a:latin typeface="+mn-ea"/>
              </a:rPr>
              <a:t>对应</a:t>
            </a:r>
            <a:r>
              <a:rPr lang="en-US" altLang="zh-CN" dirty="0">
                <a:latin typeface="+mn-ea"/>
              </a:rPr>
              <a:t>B</a:t>
            </a:r>
            <a:r>
              <a:rPr lang="zh-CN" altLang="en-US" dirty="0">
                <a:latin typeface="+mn-ea"/>
              </a:rPr>
              <a:t>端水晶头的</a:t>
            </a:r>
            <a:r>
              <a:rPr lang="en-US" altLang="zh-CN" dirty="0">
                <a:latin typeface="+mn-ea"/>
              </a:rPr>
              <a:t>1</a:t>
            </a:r>
            <a:r>
              <a:rPr lang="zh-CN" altLang="en-US" dirty="0">
                <a:latin typeface="+mn-ea"/>
              </a:rPr>
              <a:t>、</a:t>
            </a:r>
            <a:r>
              <a:rPr lang="en-US" altLang="zh-CN" dirty="0">
                <a:latin typeface="+mn-ea"/>
              </a:rPr>
              <a:t>2</a:t>
            </a:r>
            <a:r>
              <a:rPr lang="zh-CN" altLang="en-US" dirty="0">
                <a:latin typeface="+mn-ea"/>
              </a:rPr>
              <a:t>。</a:t>
            </a:r>
          </a:p>
        </p:txBody>
      </p:sp>
      <p:graphicFrame>
        <p:nvGraphicFramePr>
          <p:cNvPr id="3" name="表格 2">
            <a:extLst>
              <a:ext uri="{FF2B5EF4-FFF2-40B4-BE49-F238E27FC236}">
                <a16:creationId xmlns:a16="http://schemas.microsoft.com/office/drawing/2014/main" id="{CB3B28B7-79C2-806D-B00B-49EDBDFC08C8}"/>
              </a:ext>
            </a:extLst>
          </p:cNvPr>
          <p:cNvGraphicFramePr>
            <a:graphicFrameLocks noGrp="1"/>
          </p:cNvGraphicFramePr>
          <p:nvPr>
            <p:extLst>
              <p:ext uri="{D42A27DB-BD31-4B8C-83A1-F6EECF244321}">
                <p14:modId xmlns:p14="http://schemas.microsoft.com/office/powerpoint/2010/main" val="4127257919"/>
              </p:ext>
            </p:extLst>
          </p:nvPr>
        </p:nvGraphicFramePr>
        <p:xfrm>
          <a:off x="3340888" y="4700854"/>
          <a:ext cx="5368105" cy="1371474"/>
        </p:xfrm>
        <a:graphic>
          <a:graphicData uri="http://schemas.openxmlformats.org/drawingml/2006/table">
            <a:tbl>
              <a:tblPr firstRow="1" firstCol="1" bandRow="1">
                <a:tableStyleId>{5C22544A-7EE6-4342-B048-85BDC9FD1C3A}</a:tableStyleId>
              </a:tblPr>
              <a:tblGrid>
                <a:gridCol w="1789783">
                  <a:extLst>
                    <a:ext uri="{9D8B030D-6E8A-4147-A177-3AD203B41FA5}">
                      <a16:colId xmlns:a16="http://schemas.microsoft.com/office/drawing/2014/main" val="2461498298"/>
                    </a:ext>
                  </a:extLst>
                </a:gridCol>
                <a:gridCol w="1789161">
                  <a:extLst>
                    <a:ext uri="{9D8B030D-6E8A-4147-A177-3AD203B41FA5}">
                      <a16:colId xmlns:a16="http://schemas.microsoft.com/office/drawing/2014/main" val="1464766636"/>
                    </a:ext>
                  </a:extLst>
                </a:gridCol>
                <a:gridCol w="1789161">
                  <a:extLst>
                    <a:ext uri="{9D8B030D-6E8A-4147-A177-3AD203B41FA5}">
                      <a16:colId xmlns:a16="http://schemas.microsoft.com/office/drawing/2014/main" val="83828672"/>
                    </a:ext>
                  </a:extLst>
                </a:gridCol>
              </a:tblGrid>
              <a:tr h="228579">
                <a:tc>
                  <a:txBody>
                    <a:bodyPr/>
                    <a:lstStyle/>
                    <a:p>
                      <a:pPr indent="254000" algn="ctr">
                        <a:spcBef>
                          <a:spcPts val="200"/>
                        </a:spcBef>
                        <a:spcAft>
                          <a:spcPts val="200"/>
                        </a:spcAft>
                      </a:pPr>
                      <a:r>
                        <a:rPr lang="en-US" sz="1100" kern="100">
                          <a:effectLst/>
                        </a:rPr>
                        <a:t>B</a:t>
                      </a:r>
                      <a:r>
                        <a:rPr lang="zh-CN" sz="1100" kern="100">
                          <a:effectLst/>
                        </a:rPr>
                        <a:t>端</a:t>
                      </a:r>
                      <a:endParaRPr lang="zh-CN" sz="1100">
                        <a:effectLst/>
                        <a:latin typeface="Arial" panose="020B0604020202020204" pitchFamily="34" charset="0"/>
                        <a:ea typeface="方正兰亭中黑_GBK"/>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zh-CN" sz="1100" kern="100">
                          <a:effectLst/>
                        </a:rPr>
                        <a:t>管脚编号</a:t>
                      </a:r>
                      <a:endParaRPr lang="zh-CN" sz="1100">
                        <a:effectLst/>
                        <a:latin typeface="Arial" panose="020B0604020202020204" pitchFamily="34" charset="0"/>
                        <a:ea typeface="方正兰亭中黑_GBK"/>
                        <a:cs typeface="Times New Roman" panose="02020603050405020304" pitchFamily="18" charset="0"/>
                      </a:endParaRPr>
                    </a:p>
                  </a:txBody>
                  <a:tcPr marL="68580" marR="68580" marT="0" marB="0" anchor="ctr"/>
                </a:tc>
                <a:tc>
                  <a:txBody>
                    <a:bodyPr/>
                    <a:lstStyle/>
                    <a:p>
                      <a:pPr indent="254000" algn="ctr">
                        <a:spcBef>
                          <a:spcPts val="200"/>
                        </a:spcBef>
                        <a:spcAft>
                          <a:spcPts val="200"/>
                        </a:spcAft>
                      </a:pPr>
                      <a:r>
                        <a:rPr lang="en-US" sz="1100" kern="100">
                          <a:effectLst/>
                        </a:rPr>
                        <a:t>A</a:t>
                      </a:r>
                      <a:r>
                        <a:rPr lang="zh-CN" sz="1100" kern="100">
                          <a:effectLst/>
                        </a:rPr>
                        <a:t>端</a:t>
                      </a:r>
                      <a:endParaRPr lang="zh-CN" sz="1100">
                        <a:effectLst/>
                        <a:latin typeface="Arial" panose="020B0604020202020204" pitchFamily="34" charset="0"/>
                        <a:ea typeface="方正兰亭中黑_GBK"/>
                        <a:cs typeface="Times New Roman" panose="02020603050405020304" pitchFamily="18" charset="0"/>
                      </a:endParaRPr>
                    </a:p>
                  </a:txBody>
                  <a:tcPr marL="68580" marR="68580" marT="0" marB="0" anchor="ctr"/>
                </a:tc>
                <a:extLst>
                  <a:ext uri="{0D108BD9-81ED-4DB2-BD59-A6C34878D82A}">
                    <a16:rowId xmlns:a16="http://schemas.microsoft.com/office/drawing/2014/main" val="3055156210"/>
                  </a:ext>
                </a:extLst>
              </a:tr>
              <a:tr h="228579">
                <a:tc>
                  <a:txBody>
                    <a:bodyPr/>
                    <a:lstStyle/>
                    <a:p>
                      <a:pPr indent="254000" algn="just">
                        <a:spcBef>
                          <a:spcPts val="200"/>
                        </a:spcBef>
                        <a:spcAft>
                          <a:spcPts val="200"/>
                        </a:spcAft>
                      </a:pPr>
                      <a:r>
                        <a:rPr lang="zh-CN" sz="1100" kern="100">
                          <a:effectLst/>
                        </a:rPr>
                        <a:t>白橙</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en-US" sz="1100" kern="100">
                          <a:effectLst/>
                        </a:rPr>
                        <a:t>1</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100" kern="100">
                          <a:effectLst/>
                        </a:rPr>
                        <a:t>白绿</a:t>
                      </a:r>
                      <a:endParaRPr lang="zh-CN" sz="11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3294935059"/>
                  </a:ext>
                </a:extLst>
              </a:tr>
              <a:tr h="228579">
                <a:tc>
                  <a:txBody>
                    <a:bodyPr/>
                    <a:lstStyle/>
                    <a:p>
                      <a:pPr indent="254000" algn="just">
                        <a:spcBef>
                          <a:spcPts val="200"/>
                        </a:spcBef>
                        <a:spcAft>
                          <a:spcPts val="200"/>
                        </a:spcAft>
                      </a:pPr>
                      <a:r>
                        <a:rPr lang="zh-CN" sz="1100" kern="100">
                          <a:effectLst/>
                        </a:rPr>
                        <a:t>橙</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en-US" sz="1100" kern="100">
                          <a:effectLst/>
                        </a:rPr>
                        <a:t>2</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100" kern="100">
                          <a:effectLst/>
                        </a:rPr>
                        <a:t>绿</a:t>
                      </a:r>
                      <a:endParaRPr lang="zh-CN" sz="11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3222814969"/>
                  </a:ext>
                </a:extLst>
              </a:tr>
              <a:tr h="228579">
                <a:tc>
                  <a:txBody>
                    <a:bodyPr/>
                    <a:lstStyle/>
                    <a:p>
                      <a:pPr indent="254000" algn="just">
                        <a:spcBef>
                          <a:spcPts val="200"/>
                        </a:spcBef>
                        <a:spcAft>
                          <a:spcPts val="200"/>
                        </a:spcAft>
                      </a:pPr>
                      <a:r>
                        <a:rPr lang="zh-CN" sz="1100" kern="100">
                          <a:effectLst/>
                        </a:rPr>
                        <a:t>白绿</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en-US" sz="1100" kern="100">
                          <a:effectLst/>
                        </a:rPr>
                        <a:t>3</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100" kern="100">
                          <a:effectLst/>
                        </a:rPr>
                        <a:t>白橙</a:t>
                      </a:r>
                      <a:endParaRPr lang="zh-CN" sz="11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377088595"/>
                  </a:ext>
                </a:extLst>
              </a:tr>
              <a:tr h="228579">
                <a:tc>
                  <a:txBody>
                    <a:bodyPr/>
                    <a:lstStyle/>
                    <a:p>
                      <a:pPr indent="254000" algn="just">
                        <a:spcBef>
                          <a:spcPts val="200"/>
                        </a:spcBef>
                        <a:spcAft>
                          <a:spcPts val="200"/>
                        </a:spcAft>
                      </a:pPr>
                      <a:r>
                        <a:rPr lang="zh-CN" sz="1100" kern="100">
                          <a:effectLst/>
                        </a:rPr>
                        <a:t>蓝</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en-US" sz="1100" kern="100">
                          <a:effectLst/>
                        </a:rPr>
                        <a:t>4</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100" kern="100">
                          <a:effectLst/>
                        </a:rPr>
                        <a:t>蓝</a:t>
                      </a:r>
                      <a:endParaRPr lang="zh-CN" sz="11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1814285132"/>
                  </a:ext>
                </a:extLst>
              </a:tr>
              <a:tr h="228579">
                <a:tc>
                  <a:txBody>
                    <a:bodyPr/>
                    <a:lstStyle/>
                    <a:p>
                      <a:pPr indent="254000" algn="just">
                        <a:spcBef>
                          <a:spcPts val="200"/>
                        </a:spcBef>
                        <a:spcAft>
                          <a:spcPts val="200"/>
                        </a:spcAft>
                      </a:pPr>
                      <a:r>
                        <a:rPr lang="zh-CN" sz="1100" kern="100">
                          <a:effectLst/>
                        </a:rPr>
                        <a:t>白蓝</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en-US" sz="1100" kern="100">
                          <a:effectLst/>
                        </a:rPr>
                        <a:t>5</a:t>
                      </a:r>
                      <a:endParaRPr lang="zh-CN" sz="11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200"/>
                        </a:spcBef>
                        <a:spcAft>
                          <a:spcPts val="200"/>
                        </a:spcAft>
                      </a:pPr>
                      <a:r>
                        <a:rPr lang="zh-CN" sz="1100" kern="100" dirty="0">
                          <a:effectLst/>
                        </a:rPr>
                        <a:t>白蓝</a:t>
                      </a:r>
                      <a:endParaRPr lang="zh-CN" sz="1100" kern="1000" dirty="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4091368662"/>
                  </a:ext>
                </a:extLst>
              </a:tr>
            </a:tbl>
          </a:graphicData>
        </a:graphic>
      </p:graphicFrame>
      <p:sp>
        <p:nvSpPr>
          <p:cNvPr id="13" name="文本框 12">
            <a:extLst>
              <a:ext uri="{FF2B5EF4-FFF2-40B4-BE49-F238E27FC236}">
                <a16:creationId xmlns:a16="http://schemas.microsoft.com/office/drawing/2014/main" id="{179DE9E6-C2D6-47E5-7E6B-4535C99CC49C}"/>
              </a:ext>
            </a:extLst>
          </p:cNvPr>
          <p:cNvSpPr txBox="1"/>
          <p:nvPr/>
        </p:nvSpPr>
        <p:spPr>
          <a:xfrm>
            <a:off x="3096628" y="4403189"/>
            <a:ext cx="6125592" cy="261610"/>
          </a:xfrm>
          <a:prstGeom prst="rect">
            <a:avLst/>
          </a:prstGeom>
          <a:noFill/>
        </p:spPr>
        <p:txBody>
          <a:bodyPr wrap="square">
            <a:spAutoFit/>
          </a:bodyPr>
          <a:lstStyle/>
          <a:p>
            <a:pPr algn="ctr">
              <a:spcBef>
                <a:spcPts val="700"/>
              </a:spcBef>
              <a:spcAft>
                <a:spcPts val="300"/>
              </a:spcAft>
              <a:tabLst>
                <a:tab pos="2667000" algn="ctr"/>
              </a:tabLst>
            </a:pPr>
            <a:r>
              <a:rPr lang="zh-CN" altLang="zh-CN" sz="1100" kern="100" dirty="0">
                <a:effectLst/>
                <a:latin typeface="Arial" panose="020B0604020202020204" pitchFamily="34" charset="0"/>
                <a:ea typeface="方正兰亭中黑_GBK"/>
              </a:rPr>
              <a:t>表</a:t>
            </a:r>
            <a:r>
              <a:rPr lang="en-US" altLang="zh-CN" sz="1100" kern="100" dirty="0">
                <a:effectLst/>
                <a:latin typeface="Arial" panose="020B0604020202020204" pitchFamily="34" charset="0"/>
                <a:ea typeface="方正兰亭中黑_GBK"/>
              </a:rPr>
              <a:t>3-3</a:t>
            </a:r>
            <a:r>
              <a:rPr lang="zh-CN" altLang="zh-CN" sz="1100" kern="100" dirty="0">
                <a:effectLst/>
                <a:latin typeface="Arial" panose="020B0604020202020204" pitchFamily="34" charset="0"/>
                <a:ea typeface="方正兰亭中黑_GBK"/>
              </a:rPr>
              <a:t>　标准交叉双绞线</a:t>
            </a:r>
            <a:endParaRPr lang="zh-CN" altLang="zh-CN" sz="1100" kern="1000" dirty="0">
              <a:effectLst/>
              <a:latin typeface="Arial" panose="020B0604020202020204" pitchFamily="34" charset="0"/>
              <a:ea typeface="方正兰亭中黑_GBK"/>
            </a:endParaRPr>
          </a:p>
        </p:txBody>
      </p:sp>
      <p:sp>
        <p:nvSpPr>
          <p:cNvPr id="14" name="文本框 13">
            <a:extLst>
              <a:ext uri="{FF2B5EF4-FFF2-40B4-BE49-F238E27FC236}">
                <a16:creationId xmlns:a16="http://schemas.microsoft.com/office/drawing/2014/main" id="{00CB4782-3E3D-6E87-B949-5AC244D36E95}"/>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15" name="文本框 14">
            <a:extLst>
              <a:ext uri="{FF2B5EF4-FFF2-40B4-BE49-F238E27FC236}">
                <a16:creationId xmlns:a16="http://schemas.microsoft.com/office/drawing/2014/main" id="{6E237FFB-1B61-EDA5-15D6-1206BE1C323F}"/>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Tree>
    <p:extLst>
      <p:ext uri="{BB962C8B-B14F-4D97-AF65-F5344CB8AC3E}">
        <p14:creationId xmlns:p14="http://schemas.microsoft.com/office/powerpoint/2010/main" val="2915595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9419209" cy="1689373"/>
          </a:xfrm>
          <a:prstGeom prst="rect">
            <a:avLst/>
          </a:prstGeom>
          <a:noFill/>
        </p:spPr>
        <p:txBody>
          <a:bodyPr wrap="square">
            <a:spAutoFit/>
          </a:bodyPr>
          <a:lstStyle/>
          <a:p>
            <a:pPr>
              <a:lnSpc>
                <a:spcPct val="150000"/>
              </a:lnSpc>
            </a:pPr>
            <a:r>
              <a:rPr lang="en-US" altLang="zh-CN" dirty="0">
                <a:latin typeface="+mn-ea"/>
              </a:rPr>
              <a:t>2</a:t>
            </a:r>
            <a:r>
              <a:rPr lang="zh-CN" altLang="en-US" dirty="0">
                <a:latin typeface="+mn-ea"/>
              </a:rPr>
              <a:t>．认识交叉双绞线和平行双绞线（直通双绞线）</a:t>
            </a:r>
          </a:p>
          <a:p>
            <a:pPr indent="457200">
              <a:lnSpc>
                <a:spcPct val="150000"/>
              </a:lnSpc>
            </a:pPr>
            <a:r>
              <a:rPr lang="zh-CN" altLang="en-US" dirty="0">
                <a:latin typeface="+mn-ea"/>
              </a:rPr>
              <a:t>双绞线的两种常用连接方法：交叉连接和平行连接（直通连接）。</a:t>
            </a:r>
          </a:p>
          <a:p>
            <a:pPr indent="457200">
              <a:lnSpc>
                <a:spcPct val="150000"/>
              </a:lnSpc>
            </a:pPr>
            <a:r>
              <a:rPr lang="zh-CN" altLang="en-US" dirty="0">
                <a:latin typeface="+mn-ea"/>
              </a:rPr>
              <a:t>（</a:t>
            </a:r>
            <a:r>
              <a:rPr lang="en-US" altLang="zh-CN" dirty="0">
                <a:latin typeface="+mn-ea"/>
              </a:rPr>
              <a:t>2</a:t>
            </a:r>
            <a:r>
              <a:rPr lang="zh-CN" altLang="en-US" dirty="0">
                <a:latin typeface="+mn-ea"/>
              </a:rPr>
              <a:t>）平行双绞线。水晶头的两端都遵循</a:t>
            </a:r>
            <a:r>
              <a:rPr lang="en-US" altLang="zh-CN" dirty="0">
                <a:latin typeface="+mn-ea"/>
              </a:rPr>
              <a:t>EIA/TIA 568A</a:t>
            </a:r>
            <a:r>
              <a:rPr lang="zh-CN" altLang="en-US" dirty="0">
                <a:latin typeface="+mn-ea"/>
              </a:rPr>
              <a:t>或</a:t>
            </a:r>
            <a:r>
              <a:rPr lang="en-US" altLang="zh-CN" dirty="0">
                <a:latin typeface="+mn-ea"/>
              </a:rPr>
              <a:t>EIA/TIA 568B</a:t>
            </a:r>
            <a:r>
              <a:rPr lang="zh-CN" altLang="en-US" dirty="0">
                <a:latin typeface="+mn-ea"/>
              </a:rPr>
              <a:t>，如表</a:t>
            </a:r>
            <a:r>
              <a:rPr lang="en-US" altLang="zh-CN" dirty="0">
                <a:latin typeface="+mn-ea"/>
              </a:rPr>
              <a:t>3-4</a:t>
            </a:r>
            <a:r>
              <a:rPr lang="zh-CN" altLang="en-US" dirty="0">
                <a:latin typeface="+mn-ea"/>
              </a:rPr>
              <a:t>所示，平行双绞线的每组绕线都是一一对应的。</a:t>
            </a:r>
          </a:p>
        </p:txBody>
      </p:sp>
      <p:sp>
        <p:nvSpPr>
          <p:cNvPr id="13" name="文本框 12">
            <a:extLst>
              <a:ext uri="{FF2B5EF4-FFF2-40B4-BE49-F238E27FC236}">
                <a16:creationId xmlns:a16="http://schemas.microsoft.com/office/drawing/2014/main" id="{179DE9E6-C2D6-47E5-7E6B-4535C99CC49C}"/>
              </a:ext>
            </a:extLst>
          </p:cNvPr>
          <p:cNvSpPr txBox="1"/>
          <p:nvPr/>
        </p:nvSpPr>
        <p:spPr>
          <a:xfrm>
            <a:off x="2670500" y="4167587"/>
            <a:ext cx="6125592" cy="261610"/>
          </a:xfrm>
          <a:prstGeom prst="rect">
            <a:avLst/>
          </a:prstGeom>
          <a:noFill/>
        </p:spPr>
        <p:txBody>
          <a:bodyPr wrap="square">
            <a:spAutoFit/>
          </a:bodyPr>
          <a:lstStyle/>
          <a:p>
            <a:pPr algn="ctr">
              <a:spcBef>
                <a:spcPts val="700"/>
              </a:spcBef>
              <a:spcAft>
                <a:spcPts val="300"/>
              </a:spcAft>
              <a:tabLst>
                <a:tab pos="2667000" algn="ctr"/>
              </a:tabLst>
            </a:pPr>
            <a:r>
              <a:rPr lang="zh-CN" altLang="en-US" sz="1100" kern="100" dirty="0">
                <a:effectLst/>
                <a:latin typeface="Arial" panose="020B0604020202020204" pitchFamily="34" charset="0"/>
                <a:ea typeface="方正兰亭中黑_GBK"/>
              </a:rPr>
              <a:t>表</a:t>
            </a:r>
            <a:r>
              <a:rPr lang="en-US" altLang="zh-CN" sz="1100" kern="100" dirty="0">
                <a:effectLst/>
                <a:latin typeface="Arial" panose="020B0604020202020204" pitchFamily="34" charset="0"/>
                <a:ea typeface="方正兰亭中黑_GBK"/>
              </a:rPr>
              <a:t>3-4</a:t>
            </a:r>
            <a:r>
              <a:rPr lang="zh-CN" altLang="en-US" sz="1100" kern="100" dirty="0">
                <a:effectLst/>
                <a:latin typeface="Arial" panose="020B0604020202020204" pitchFamily="34" charset="0"/>
                <a:ea typeface="方正兰亭中黑_GBK"/>
              </a:rPr>
              <a:t>　标准平行双绞线</a:t>
            </a:r>
            <a:endParaRPr lang="zh-CN" altLang="zh-CN" sz="1100" kern="1000" dirty="0">
              <a:effectLst/>
              <a:latin typeface="Arial" panose="020B0604020202020204" pitchFamily="34" charset="0"/>
              <a:ea typeface="方正兰亭中黑_GBK"/>
            </a:endParaRPr>
          </a:p>
        </p:txBody>
      </p:sp>
      <p:graphicFrame>
        <p:nvGraphicFramePr>
          <p:cNvPr id="5" name="表格 4">
            <a:extLst>
              <a:ext uri="{FF2B5EF4-FFF2-40B4-BE49-F238E27FC236}">
                <a16:creationId xmlns:a16="http://schemas.microsoft.com/office/drawing/2014/main" id="{EDE7FF34-257D-1FCF-49E6-81336AA6EBD4}"/>
              </a:ext>
            </a:extLst>
          </p:cNvPr>
          <p:cNvGraphicFramePr>
            <a:graphicFrameLocks noGrp="1"/>
          </p:cNvGraphicFramePr>
          <p:nvPr>
            <p:extLst>
              <p:ext uri="{D42A27DB-BD31-4B8C-83A1-F6EECF244321}">
                <p14:modId xmlns:p14="http://schemas.microsoft.com/office/powerpoint/2010/main" val="2590963866"/>
              </p:ext>
            </p:extLst>
          </p:nvPr>
        </p:nvGraphicFramePr>
        <p:xfrm>
          <a:off x="3096628" y="4429197"/>
          <a:ext cx="5559100" cy="1689372"/>
        </p:xfrm>
        <a:graphic>
          <a:graphicData uri="http://schemas.openxmlformats.org/drawingml/2006/table">
            <a:tbl>
              <a:tblPr firstRow="1" firstCol="1" bandRow="1">
                <a:tableStyleId>{5C22544A-7EE6-4342-B048-85BDC9FD1C3A}</a:tableStyleId>
              </a:tblPr>
              <a:tblGrid>
                <a:gridCol w="1857334">
                  <a:extLst>
                    <a:ext uri="{9D8B030D-6E8A-4147-A177-3AD203B41FA5}">
                      <a16:colId xmlns:a16="http://schemas.microsoft.com/office/drawing/2014/main" val="2809609838"/>
                    </a:ext>
                  </a:extLst>
                </a:gridCol>
                <a:gridCol w="1850883">
                  <a:extLst>
                    <a:ext uri="{9D8B030D-6E8A-4147-A177-3AD203B41FA5}">
                      <a16:colId xmlns:a16="http://schemas.microsoft.com/office/drawing/2014/main" val="3273717314"/>
                    </a:ext>
                  </a:extLst>
                </a:gridCol>
                <a:gridCol w="1850883">
                  <a:extLst>
                    <a:ext uri="{9D8B030D-6E8A-4147-A177-3AD203B41FA5}">
                      <a16:colId xmlns:a16="http://schemas.microsoft.com/office/drawing/2014/main" val="2421835946"/>
                    </a:ext>
                  </a:extLst>
                </a:gridCol>
              </a:tblGrid>
              <a:tr h="187708">
                <a:tc>
                  <a:txBody>
                    <a:bodyPr/>
                    <a:lstStyle/>
                    <a:p>
                      <a:pPr indent="254000" algn="ctr">
                        <a:spcBef>
                          <a:spcPts val="170"/>
                        </a:spcBef>
                        <a:spcAft>
                          <a:spcPts val="170"/>
                        </a:spcAft>
                      </a:pPr>
                      <a:r>
                        <a:rPr lang="en-US" sz="1200" kern="100">
                          <a:effectLst/>
                        </a:rPr>
                        <a:t>B</a:t>
                      </a:r>
                      <a:r>
                        <a:rPr lang="zh-CN" sz="1200" kern="100">
                          <a:effectLst/>
                        </a:rPr>
                        <a:t>端</a:t>
                      </a:r>
                      <a:endParaRPr lang="zh-CN" sz="1200">
                        <a:effectLst/>
                        <a:latin typeface="Arial" panose="020B0604020202020204" pitchFamily="34" charset="0"/>
                        <a:ea typeface="方正兰亭中黑_GBK"/>
                        <a:cs typeface="Times New Roman" panose="02020603050405020304" pitchFamily="18" charset="0"/>
                      </a:endParaRPr>
                    </a:p>
                  </a:txBody>
                  <a:tcPr marL="68580" marR="68580" marT="0" marB="0" anchor="ctr"/>
                </a:tc>
                <a:tc>
                  <a:txBody>
                    <a:bodyPr/>
                    <a:lstStyle/>
                    <a:p>
                      <a:pPr indent="254000" algn="ctr">
                        <a:spcBef>
                          <a:spcPts val="170"/>
                        </a:spcBef>
                        <a:spcAft>
                          <a:spcPts val="170"/>
                        </a:spcAft>
                      </a:pPr>
                      <a:r>
                        <a:rPr lang="zh-CN" sz="1200" kern="100">
                          <a:effectLst/>
                        </a:rPr>
                        <a:t>管脚编号</a:t>
                      </a:r>
                      <a:endParaRPr lang="zh-CN" sz="1200">
                        <a:effectLst/>
                        <a:latin typeface="Arial" panose="020B0604020202020204" pitchFamily="34" charset="0"/>
                        <a:ea typeface="方正兰亭中黑_GBK"/>
                        <a:cs typeface="Times New Roman" panose="02020603050405020304" pitchFamily="18" charset="0"/>
                      </a:endParaRPr>
                    </a:p>
                  </a:txBody>
                  <a:tcPr marL="68580" marR="68580" marT="0" marB="0" anchor="ctr"/>
                </a:tc>
                <a:tc>
                  <a:txBody>
                    <a:bodyPr/>
                    <a:lstStyle/>
                    <a:p>
                      <a:pPr indent="254000" algn="ctr">
                        <a:spcBef>
                          <a:spcPts val="170"/>
                        </a:spcBef>
                        <a:spcAft>
                          <a:spcPts val="170"/>
                        </a:spcAft>
                      </a:pPr>
                      <a:r>
                        <a:rPr lang="en-US" sz="1200" kern="100">
                          <a:effectLst/>
                        </a:rPr>
                        <a:t>A</a:t>
                      </a:r>
                      <a:r>
                        <a:rPr lang="zh-CN" sz="1200" kern="100">
                          <a:effectLst/>
                        </a:rPr>
                        <a:t>端</a:t>
                      </a:r>
                      <a:endParaRPr lang="zh-CN" sz="1200">
                        <a:effectLst/>
                        <a:latin typeface="Arial" panose="020B0604020202020204" pitchFamily="34" charset="0"/>
                        <a:ea typeface="方正兰亭中黑_GBK"/>
                        <a:cs typeface="Times New Roman" panose="02020603050405020304" pitchFamily="18" charset="0"/>
                      </a:endParaRPr>
                    </a:p>
                  </a:txBody>
                  <a:tcPr marL="68580" marR="68580" marT="0" marB="0" anchor="ctr"/>
                </a:tc>
                <a:extLst>
                  <a:ext uri="{0D108BD9-81ED-4DB2-BD59-A6C34878D82A}">
                    <a16:rowId xmlns:a16="http://schemas.microsoft.com/office/drawing/2014/main" val="1652098826"/>
                  </a:ext>
                </a:extLst>
              </a:tr>
              <a:tr h="187708">
                <a:tc>
                  <a:txBody>
                    <a:bodyPr/>
                    <a:lstStyle/>
                    <a:p>
                      <a:pPr indent="254000" algn="just">
                        <a:spcBef>
                          <a:spcPts val="170"/>
                        </a:spcBef>
                        <a:spcAft>
                          <a:spcPts val="170"/>
                        </a:spcAft>
                      </a:pPr>
                      <a:r>
                        <a:rPr lang="zh-CN" sz="1200" kern="100">
                          <a:effectLst/>
                        </a:rPr>
                        <a:t>白橙</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1</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白橙</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2014901134"/>
                  </a:ext>
                </a:extLst>
              </a:tr>
              <a:tr h="187708">
                <a:tc>
                  <a:txBody>
                    <a:bodyPr/>
                    <a:lstStyle/>
                    <a:p>
                      <a:pPr indent="254000" algn="just">
                        <a:spcBef>
                          <a:spcPts val="170"/>
                        </a:spcBef>
                        <a:spcAft>
                          <a:spcPts val="170"/>
                        </a:spcAft>
                      </a:pPr>
                      <a:r>
                        <a:rPr lang="zh-CN" sz="1200" kern="100">
                          <a:effectLst/>
                        </a:rPr>
                        <a:t>橙</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2</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橙</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1531806844"/>
                  </a:ext>
                </a:extLst>
              </a:tr>
              <a:tr h="187708">
                <a:tc>
                  <a:txBody>
                    <a:bodyPr/>
                    <a:lstStyle/>
                    <a:p>
                      <a:pPr indent="254000" algn="just">
                        <a:spcBef>
                          <a:spcPts val="170"/>
                        </a:spcBef>
                        <a:spcAft>
                          <a:spcPts val="170"/>
                        </a:spcAft>
                      </a:pPr>
                      <a:r>
                        <a:rPr lang="zh-CN" sz="1200" kern="100">
                          <a:effectLst/>
                        </a:rPr>
                        <a:t>白绿</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3</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白绿</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2471756802"/>
                  </a:ext>
                </a:extLst>
              </a:tr>
              <a:tr h="187708">
                <a:tc>
                  <a:txBody>
                    <a:bodyPr/>
                    <a:lstStyle/>
                    <a:p>
                      <a:pPr indent="254000" algn="just">
                        <a:spcBef>
                          <a:spcPts val="170"/>
                        </a:spcBef>
                        <a:spcAft>
                          <a:spcPts val="170"/>
                        </a:spcAft>
                      </a:pPr>
                      <a:r>
                        <a:rPr lang="zh-CN" sz="1200" kern="100">
                          <a:effectLst/>
                        </a:rPr>
                        <a:t>蓝</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4</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蓝</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482985634"/>
                  </a:ext>
                </a:extLst>
              </a:tr>
              <a:tr h="187708">
                <a:tc>
                  <a:txBody>
                    <a:bodyPr/>
                    <a:lstStyle/>
                    <a:p>
                      <a:pPr indent="254000" algn="just">
                        <a:spcBef>
                          <a:spcPts val="170"/>
                        </a:spcBef>
                        <a:spcAft>
                          <a:spcPts val="170"/>
                        </a:spcAft>
                      </a:pPr>
                      <a:r>
                        <a:rPr lang="zh-CN" sz="1200" kern="100">
                          <a:effectLst/>
                        </a:rPr>
                        <a:t>白蓝</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5</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白蓝</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778482055"/>
                  </a:ext>
                </a:extLst>
              </a:tr>
              <a:tr h="187708">
                <a:tc>
                  <a:txBody>
                    <a:bodyPr/>
                    <a:lstStyle/>
                    <a:p>
                      <a:pPr indent="254000" algn="just">
                        <a:spcBef>
                          <a:spcPts val="170"/>
                        </a:spcBef>
                        <a:spcAft>
                          <a:spcPts val="170"/>
                        </a:spcAft>
                      </a:pPr>
                      <a:r>
                        <a:rPr lang="zh-CN" sz="1200" kern="100">
                          <a:effectLst/>
                        </a:rPr>
                        <a:t>绿</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6</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绿</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1242505367"/>
                  </a:ext>
                </a:extLst>
              </a:tr>
              <a:tr h="187708">
                <a:tc>
                  <a:txBody>
                    <a:bodyPr/>
                    <a:lstStyle/>
                    <a:p>
                      <a:pPr indent="254000" algn="just">
                        <a:spcBef>
                          <a:spcPts val="170"/>
                        </a:spcBef>
                        <a:spcAft>
                          <a:spcPts val="170"/>
                        </a:spcAft>
                      </a:pPr>
                      <a:r>
                        <a:rPr lang="zh-CN" sz="1200" kern="100">
                          <a:effectLst/>
                        </a:rPr>
                        <a:t>白棕</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a:effectLst/>
                        </a:rPr>
                        <a:t>7</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a:effectLst/>
                        </a:rPr>
                        <a:t>白棕</a:t>
                      </a:r>
                      <a:endParaRPr lang="zh-CN" sz="1200" kern="100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2013748992"/>
                  </a:ext>
                </a:extLst>
              </a:tr>
              <a:tr h="187708">
                <a:tc>
                  <a:txBody>
                    <a:bodyPr/>
                    <a:lstStyle/>
                    <a:p>
                      <a:pPr indent="254000" algn="just">
                        <a:spcBef>
                          <a:spcPts val="170"/>
                        </a:spcBef>
                        <a:spcAft>
                          <a:spcPts val="170"/>
                        </a:spcAft>
                      </a:pPr>
                      <a:r>
                        <a:rPr lang="zh-CN" sz="1200" kern="100">
                          <a:effectLst/>
                        </a:rPr>
                        <a:t>棕</a:t>
                      </a:r>
                      <a:endParaRPr lang="zh-CN" sz="1200" kern="100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en-US" sz="1200" kern="100" dirty="0">
                          <a:effectLst/>
                        </a:rPr>
                        <a:t>8</a:t>
                      </a:r>
                      <a:endParaRPr lang="zh-CN" sz="1200" kern="1000" dirty="0">
                        <a:effectLst/>
                        <a:latin typeface="方正兰亭刊黑简体"/>
                        <a:cs typeface="Times New Roman" panose="02020603050405020304" pitchFamily="18" charset="0"/>
                      </a:endParaRPr>
                    </a:p>
                  </a:txBody>
                  <a:tcPr marL="68580" marR="68580" marT="0" marB="0" anchor="ctr"/>
                </a:tc>
                <a:tc>
                  <a:txBody>
                    <a:bodyPr/>
                    <a:lstStyle/>
                    <a:p>
                      <a:pPr indent="254000" algn="just">
                        <a:spcBef>
                          <a:spcPts val="170"/>
                        </a:spcBef>
                        <a:spcAft>
                          <a:spcPts val="170"/>
                        </a:spcAft>
                      </a:pPr>
                      <a:r>
                        <a:rPr lang="zh-CN" sz="1200" kern="100" dirty="0">
                          <a:effectLst/>
                        </a:rPr>
                        <a:t>棕</a:t>
                      </a:r>
                      <a:endParaRPr lang="zh-CN" sz="1200" kern="1000" dirty="0">
                        <a:effectLst/>
                        <a:latin typeface="方正兰亭刊黑简体"/>
                        <a:cs typeface="Times New Roman" panose="02020603050405020304" pitchFamily="18" charset="0"/>
                      </a:endParaRPr>
                    </a:p>
                  </a:txBody>
                  <a:tcPr marL="68580" marR="68580" marT="0" marB="0" anchor="ctr"/>
                </a:tc>
                <a:extLst>
                  <a:ext uri="{0D108BD9-81ED-4DB2-BD59-A6C34878D82A}">
                    <a16:rowId xmlns:a16="http://schemas.microsoft.com/office/drawing/2014/main" val="332070586"/>
                  </a:ext>
                </a:extLst>
              </a:tr>
            </a:tbl>
          </a:graphicData>
        </a:graphic>
      </p:graphicFrame>
      <p:sp>
        <p:nvSpPr>
          <p:cNvPr id="10" name="文本框 9">
            <a:extLst>
              <a:ext uri="{FF2B5EF4-FFF2-40B4-BE49-F238E27FC236}">
                <a16:creationId xmlns:a16="http://schemas.microsoft.com/office/drawing/2014/main" id="{91DDD879-00B1-9F92-25D2-17151C1A3158}"/>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11" name="文本框 10">
            <a:extLst>
              <a:ext uri="{FF2B5EF4-FFF2-40B4-BE49-F238E27FC236}">
                <a16:creationId xmlns:a16="http://schemas.microsoft.com/office/drawing/2014/main" id="{E4F35BFA-DDA8-9B02-6F14-A7CE39253697}"/>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Tree>
    <p:extLst>
      <p:ext uri="{BB962C8B-B14F-4D97-AF65-F5344CB8AC3E}">
        <p14:creationId xmlns:p14="http://schemas.microsoft.com/office/powerpoint/2010/main" val="1515329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9419209" cy="442878"/>
          </a:xfrm>
          <a:prstGeom prst="rect">
            <a:avLst/>
          </a:prstGeom>
          <a:noFill/>
        </p:spPr>
        <p:txBody>
          <a:bodyPr wrap="square">
            <a:spAutoFit/>
          </a:bodyPr>
          <a:lstStyle/>
          <a:p>
            <a:pPr>
              <a:lnSpc>
                <a:spcPct val="150000"/>
              </a:lnSpc>
            </a:pPr>
            <a:r>
              <a:rPr lang="en-US" altLang="zh-CN" dirty="0">
                <a:latin typeface="+mn-ea"/>
              </a:rPr>
              <a:t>3</a:t>
            </a:r>
            <a:r>
              <a:rPr lang="zh-CN" altLang="en-US" dirty="0">
                <a:latin typeface="+mn-ea"/>
              </a:rPr>
              <a:t>．任务器材</a:t>
            </a:r>
          </a:p>
        </p:txBody>
      </p:sp>
      <p:pic>
        <p:nvPicPr>
          <p:cNvPr id="7170" name="Picture 2">
            <a:extLst>
              <a:ext uri="{FF2B5EF4-FFF2-40B4-BE49-F238E27FC236}">
                <a16:creationId xmlns:a16="http://schemas.microsoft.com/office/drawing/2014/main" id="{BC82CA86-C99E-F8E0-88D9-0BDBC3AEDB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1672" y="2886155"/>
            <a:ext cx="2837680" cy="318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F87C9053-AF68-10DD-8F06-2260CFCD00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6471" y="3103070"/>
            <a:ext cx="4363031" cy="2640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6275E532-2DB9-367C-7C9C-D79B1273AD1D}"/>
              </a:ext>
            </a:extLst>
          </p:cNvPr>
          <p:cNvSpPr txBox="1"/>
          <p:nvPr/>
        </p:nvSpPr>
        <p:spPr>
          <a:xfrm>
            <a:off x="3169328" y="6216717"/>
            <a:ext cx="1180730" cy="369332"/>
          </a:xfrm>
          <a:prstGeom prst="rect">
            <a:avLst/>
          </a:prstGeom>
          <a:noFill/>
        </p:spPr>
        <p:txBody>
          <a:bodyPr wrap="square">
            <a:spAutoFit/>
          </a:bodyPr>
          <a:lstStyle/>
          <a:p>
            <a:r>
              <a:rPr lang="en-US" altLang="zh-CN" sz="1800" kern="100" dirty="0">
                <a:effectLst/>
                <a:latin typeface="方正兰亭黑_GBK"/>
                <a:cs typeface="Times New Roman" panose="02020603050405020304" pitchFamily="18" charset="0"/>
              </a:rPr>
              <a:t> </a:t>
            </a:r>
            <a:r>
              <a:rPr lang="zh-CN" altLang="zh-CN" sz="1800" kern="100" dirty="0">
                <a:effectLst/>
                <a:latin typeface="方正兰亭黑_GBK"/>
                <a:cs typeface="Times New Roman" panose="02020603050405020304" pitchFamily="18" charset="0"/>
              </a:rPr>
              <a:t>网线钳</a:t>
            </a:r>
            <a:endParaRPr lang="zh-CN" altLang="en-US" dirty="0"/>
          </a:p>
        </p:txBody>
      </p:sp>
      <p:sp>
        <p:nvSpPr>
          <p:cNvPr id="14" name="文本框 13">
            <a:extLst>
              <a:ext uri="{FF2B5EF4-FFF2-40B4-BE49-F238E27FC236}">
                <a16:creationId xmlns:a16="http://schemas.microsoft.com/office/drawing/2014/main" id="{CFD40ED7-37D6-CD3F-2159-63ED7D87EF9B}"/>
              </a:ext>
            </a:extLst>
          </p:cNvPr>
          <p:cNvSpPr txBox="1"/>
          <p:nvPr/>
        </p:nvSpPr>
        <p:spPr>
          <a:xfrm>
            <a:off x="7483876" y="6193660"/>
            <a:ext cx="1597981" cy="338554"/>
          </a:xfrm>
          <a:prstGeom prst="rect">
            <a:avLst/>
          </a:prstGeom>
          <a:noFill/>
        </p:spPr>
        <p:txBody>
          <a:bodyPr wrap="square">
            <a:spAutoFit/>
          </a:bodyPr>
          <a:lstStyle/>
          <a:p>
            <a:r>
              <a:rPr lang="zh-CN" altLang="zh-CN" sz="1600" kern="100" dirty="0">
                <a:effectLst/>
                <a:ea typeface="方正兰亭刊黑_GBK"/>
                <a:cs typeface="Times New Roman" panose="02020603050405020304" pitchFamily="18" charset="0"/>
              </a:rPr>
              <a:t> </a:t>
            </a:r>
            <a:r>
              <a:rPr lang="zh-CN" altLang="zh-CN" sz="1600" kern="100" dirty="0">
                <a:effectLst/>
                <a:latin typeface="+mn-ea"/>
                <a:cs typeface="Times New Roman" panose="02020603050405020304" pitchFamily="18" charset="0"/>
              </a:rPr>
              <a:t>测线仪</a:t>
            </a:r>
            <a:endParaRPr lang="zh-CN" altLang="en-US" sz="1600" dirty="0">
              <a:latin typeface="+mn-ea"/>
            </a:endParaRPr>
          </a:p>
        </p:txBody>
      </p:sp>
      <p:sp>
        <p:nvSpPr>
          <p:cNvPr id="15" name="文本框 14">
            <a:extLst>
              <a:ext uri="{FF2B5EF4-FFF2-40B4-BE49-F238E27FC236}">
                <a16:creationId xmlns:a16="http://schemas.microsoft.com/office/drawing/2014/main" id="{6EE48CAA-380F-3A51-7430-453F33346444}"/>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16" name="文本框 15">
            <a:extLst>
              <a:ext uri="{FF2B5EF4-FFF2-40B4-BE49-F238E27FC236}">
                <a16:creationId xmlns:a16="http://schemas.microsoft.com/office/drawing/2014/main" id="{2FB2A8FA-8CC4-1A85-7147-01A9A5C366FD}"/>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Tree>
    <p:extLst>
      <p:ext uri="{BB962C8B-B14F-4D97-AF65-F5344CB8AC3E}">
        <p14:creationId xmlns:p14="http://schemas.microsoft.com/office/powerpoint/2010/main" val="1888805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9419209" cy="442878"/>
          </a:xfrm>
          <a:prstGeom prst="rect">
            <a:avLst/>
          </a:prstGeom>
          <a:noFill/>
        </p:spPr>
        <p:txBody>
          <a:bodyPr wrap="square">
            <a:spAutoFit/>
          </a:bodyPr>
          <a:lstStyle/>
          <a:p>
            <a:pPr>
              <a:lnSpc>
                <a:spcPct val="150000"/>
              </a:lnSpc>
            </a:pPr>
            <a:r>
              <a:rPr lang="en-US" altLang="zh-CN" dirty="0">
                <a:latin typeface="+mn-ea"/>
              </a:rPr>
              <a:t>4</a:t>
            </a:r>
            <a:r>
              <a:rPr lang="zh-CN" altLang="en-US" dirty="0">
                <a:latin typeface="+mn-ea"/>
              </a:rPr>
              <a:t>．制作流程</a:t>
            </a:r>
          </a:p>
        </p:txBody>
      </p:sp>
      <p:sp>
        <p:nvSpPr>
          <p:cNvPr id="15" name="文本框 14">
            <a:extLst>
              <a:ext uri="{FF2B5EF4-FFF2-40B4-BE49-F238E27FC236}">
                <a16:creationId xmlns:a16="http://schemas.microsoft.com/office/drawing/2014/main" id="{6EE48CAA-380F-3A51-7430-453F33346444}"/>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16" name="文本框 15">
            <a:extLst>
              <a:ext uri="{FF2B5EF4-FFF2-40B4-BE49-F238E27FC236}">
                <a16:creationId xmlns:a16="http://schemas.microsoft.com/office/drawing/2014/main" id="{2FB2A8FA-8CC4-1A85-7147-01A9A5C366FD}"/>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1" name="剪去对角的矩形 3">
            <a:extLst>
              <a:ext uri="{FF2B5EF4-FFF2-40B4-BE49-F238E27FC236}">
                <a16:creationId xmlns:a16="http://schemas.microsoft.com/office/drawing/2014/main" id="{D04E50BB-2CC9-EA33-1631-CFBEF3C5CDC1}"/>
              </a:ext>
            </a:extLst>
          </p:cNvPr>
          <p:cNvSpPr/>
          <p:nvPr/>
        </p:nvSpPr>
        <p:spPr>
          <a:xfrm>
            <a:off x="1430150" y="2908239"/>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剪去对角的矩形 6">
            <a:extLst>
              <a:ext uri="{FF2B5EF4-FFF2-40B4-BE49-F238E27FC236}">
                <a16:creationId xmlns:a16="http://schemas.microsoft.com/office/drawing/2014/main" id="{14E50643-C283-9A63-1CD1-104997010423}"/>
              </a:ext>
            </a:extLst>
          </p:cNvPr>
          <p:cNvSpPr/>
          <p:nvPr/>
        </p:nvSpPr>
        <p:spPr>
          <a:xfrm>
            <a:off x="2397890" y="2908239"/>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678352DE-66A4-53F0-F03D-431D841E09E8}"/>
              </a:ext>
            </a:extLst>
          </p:cNvPr>
          <p:cNvSpPr txBox="1"/>
          <p:nvPr/>
        </p:nvSpPr>
        <p:spPr>
          <a:xfrm>
            <a:off x="1482855" y="3011109"/>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19" name="文本框 18">
            <a:extLst>
              <a:ext uri="{FF2B5EF4-FFF2-40B4-BE49-F238E27FC236}">
                <a16:creationId xmlns:a16="http://schemas.microsoft.com/office/drawing/2014/main" id="{81431F5D-F992-B4D5-360C-DB81659C3285}"/>
              </a:ext>
            </a:extLst>
          </p:cNvPr>
          <p:cNvSpPr txBox="1"/>
          <p:nvPr/>
        </p:nvSpPr>
        <p:spPr>
          <a:xfrm>
            <a:off x="2617601" y="3011109"/>
            <a:ext cx="4963929" cy="738664"/>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用网线钳剥开双绞线的绝缘外皮，自端头处剥去</a:t>
            </a:r>
            <a:r>
              <a:rPr lang="en-US" altLang="zh-CN" sz="1400" b="1" dirty="0">
                <a:solidFill>
                  <a:schemeClr val="bg1"/>
                </a:solidFill>
                <a:latin typeface="微软雅黑" panose="020B0503020204020204" charset="-122"/>
                <a:ea typeface="微软雅黑" panose="020B0503020204020204" charset="-122"/>
              </a:rPr>
              <a:t>20</a:t>
            </a:r>
            <a:r>
              <a:rPr lang="zh-CN" altLang="en-US" sz="1400" b="1" dirty="0">
                <a:solidFill>
                  <a:schemeClr val="bg1"/>
                </a:solidFill>
                <a:latin typeface="微软雅黑" panose="020B0503020204020204" charset="-122"/>
                <a:ea typeface="微软雅黑" panose="020B0503020204020204" charset="-122"/>
              </a:rPr>
              <a:t>毫米及以上的外皮，露出</a:t>
            </a:r>
            <a:r>
              <a:rPr lang="en-US" altLang="zh-CN" sz="1400" b="1" dirty="0">
                <a:solidFill>
                  <a:schemeClr val="bg1"/>
                </a:solidFill>
                <a:latin typeface="微软雅黑" panose="020B0503020204020204" charset="-122"/>
                <a:ea typeface="微软雅黑" panose="020B0503020204020204" charset="-122"/>
              </a:rPr>
              <a:t>4</a:t>
            </a:r>
            <a:r>
              <a:rPr lang="zh-CN" altLang="en-US" sz="1400" b="1" dirty="0">
                <a:solidFill>
                  <a:schemeClr val="bg1"/>
                </a:solidFill>
                <a:latin typeface="微软雅黑" panose="020B0503020204020204" charset="-122"/>
                <a:ea typeface="微软雅黑" panose="020B0503020204020204" charset="-122"/>
              </a:rPr>
              <a:t>对线。注意掌握好力度，不要切破内层铜线的外皮或者将铜线切断</a:t>
            </a:r>
            <a:endParaRPr lang="en-US" altLang="zh-CN" sz="1400" b="1" dirty="0">
              <a:solidFill>
                <a:schemeClr val="bg1"/>
              </a:solidFill>
              <a:latin typeface="微软雅黑" panose="020B0503020204020204" charset="-122"/>
              <a:ea typeface="微软雅黑" panose="020B0503020204020204" charset="-122"/>
            </a:endParaRPr>
          </a:p>
        </p:txBody>
      </p:sp>
      <p:pic>
        <p:nvPicPr>
          <p:cNvPr id="8194" name="图片 89">
            <a:extLst>
              <a:ext uri="{FF2B5EF4-FFF2-40B4-BE49-F238E27FC236}">
                <a16:creationId xmlns:a16="http://schemas.microsoft.com/office/drawing/2014/main" id="{6DD98E1C-A357-1EB2-D415-92B799EFA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143"/>
          <a:stretch>
            <a:fillRect/>
          </a:stretch>
        </p:blipFill>
        <p:spPr bwMode="auto">
          <a:xfrm>
            <a:off x="8415524" y="2582325"/>
            <a:ext cx="1158875"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剪去对角的矩形 3">
            <a:extLst>
              <a:ext uri="{FF2B5EF4-FFF2-40B4-BE49-F238E27FC236}">
                <a16:creationId xmlns:a16="http://schemas.microsoft.com/office/drawing/2014/main" id="{C4BEBF05-9DB7-26F3-B356-483F517E6F4E}"/>
              </a:ext>
            </a:extLst>
          </p:cNvPr>
          <p:cNvSpPr/>
          <p:nvPr/>
        </p:nvSpPr>
        <p:spPr>
          <a:xfrm>
            <a:off x="1447343" y="4040570"/>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0DA31ECB-CE80-4D15-01D7-AE638CD6357B}"/>
              </a:ext>
            </a:extLst>
          </p:cNvPr>
          <p:cNvSpPr/>
          <p:nvPr/>
        </p:nvSpPr>
        <p:spPr>
          <a:xfrm>
            <a:off x="2415083" y="4040570"/>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4B5C555F-FFC1-3D62-D1C2-2C3A84EB23CD}"/>
              </a:ext>
            </a:extLst>
          </p:cNvPr>
          <p:cNvSpPr txBox="1"/>
          <p:nvPr/>
        </p:nvSpPr>
        <p:spPr>
          <a:xfrm>
            <a:off x="1500048" y="4143440"/>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3" name="文本框 22">
            <a:extLst>
              <a:ext uri="{FF2B5EF4-FFF2-40B4-BE49-F238E27FC236}">
                <a16:creationId xmlns:a16="http://schemas.microsoft.com/office/drawing/2014/main" id="{B8B69B3B-4EFB-5FBB-2BEA-EEC2D529C835}"/>
              </a:ext>
            </a:extLst>
          </p:cNvPr>
          <p:cNvSpPr txBox="1"/>
          <p:nvPr/>
        </p:nvSpPr>
        <p:spPr>
          <a:xfrm>
            <a:off x="2634794" y="4143440"/>
            <a:ext cx="4963929" cy="523220"/>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将各色线的排列方式以</a:t>
            </a:r>
            <a:r>
              <a:rPr lang="en-US" altLang="zh-CN" sz="1400" b="1" dirty="0">
                <a:solidFill>
                  <a:schemeClr val="bg1"/>
                </a:solidFill>
                <a:latin typeface="微软雅黑" panose="020B0503020204020204" charset="-122"/>
                <a:ea typeface="微软雅黑" panose="020B0503020204020204" charset="-122"/>
              </a:rPr>
              <a:t>EIA/TIA 568B</a:t>
            </a:r>
            <a:r>
              <a:rPr lang="zh-CN" altLang="en-US" sz="1400" b="1" dirty="0">
                <a:solidFill>
                  <a:schemeClr val="bg1"/>
                </a:solidFill>
                <a:latin typeface="微软雅黑" panose="020B0503020204020204" charset="-122"/>
                <a:ea typeface="微软雅黑" panose="020B0503020204020204" charset="-122"/>
              </a:rPr>
              <a:t>定义的排列方式进行理线，分别是白橙、橙、白绿、蓝、白蓝、绿、白棕、棕。</a:t>
            </a:r>
            <a:endParaRPr lang="en-US" altLang="zh-CN" sz="1400" b="1" dirty="0">
              <a:solidFill>
                <a:schemeClr val="bg1"/>
              </a:solidFill>
              <a:latin typeface="微软雅黑" panose="020B0503020204020204" charset="-122"/>
              <a:ea typeface="微软雅黑" panose="020B0503020204020204" charset="-122"/>
            </a:endParaRPr>
          </a:p>
        </p:txBody>
      </p:sp>
      <p:sp>
        <p:nvSpPr>
          <p:cNvPr id="24" name="剪去对角的矩形 3">
            <a:extLst>
              <a:ext uri="{FF2B5EF4-FFF2-40B4-BE49-F238E27FC236}">
                <a16:creationId xmlns:a16="http://schemas.microsoft.com/office/drawing/2014/main" id="{41E01FB4-79B9-F050-4876-AAF75F10FE73}"/>
              </a:ext>
            </a:extLst>
          </p:cNvPr>
          <p:cNvSpPr/>
          <p:nvPr/>
        </p:nvSpPr>
        <p:spPr>
          <a:xfrm>
            <a:off x="1430150" y="5234448"/>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剪去对角的矩形 6">
            <a:extLst>
              <a:ext uri="{FF2B5EF4-FFF2-40B4-BE49-F238E27FC236}">
                <a16:creationId xmlns:a16="http://schemas.microsoft.com/office/drawing/2014/main" id="{5F852B4B-1B8C-C5C1-70E4-C40B123A92AF}"/>
              </a:ext>
            </a:extLst>
          </p:cNvPr>
          <p:cNvSpPr/>
          <p:nvPr/>
        </p:nvSpPr>
        <p:spPr>
          <a:xfrm>
            <a:off x="2397890" y="5234448"/>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A542268C-4092-A188-ED53-D797A2F33DA4}"/>
              </a:ext>
            </a:extLst>
          </p:cNvPr>
          <p:cNvSpPr txBox="1"/>
          <p:nvPr/>
        </p:nvSpPr>
        <p:spPr>
          <a:xfrm>
            <a:off x="1482855" y="5337318"/>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03</a:t>
            </a:r>
          </a:p>
        </p:txBody>
      </p:sp>
      <p:sp>
        <p:nvSpPr>
          <p:cNvPr id="27" name="文本框 26">
            <a:extLst>
              <a:ext uri="{FF2B5EF4-FFF2-40B4-BE49-F238E27FC236}">
                <a16:creationId xmlns:a16="http://schemas.microsoft.com/office/drawing/2014/main" id="{EC2E6E96-3005-FDC9-DF02-CDB8C72AD6E2}"/>
              </a:ext>
            </a:extLst>
          </p:cNvPr>
          <p:cNvSpPr txBox="1"/>
          <p:nvPr/>
        </p:nvSpPr>
        <p:spPr>
          <a:xfrm>
            <a:off x="2617601" y="5337318"/>
            <a:ext cx="4963929" cy="738664"/>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将裸露出的线用剪刀或斜口钳剪下，只剩约</a:t>
            </a:r>
            <a:r>
              <a:rPr lang="en-US" altLang="zh-CN" sz="1400" b="1" dirty="0">
                <a:solidFill>
                  <a:schemeClr val="bg1"/>
                </a:solidFill>
                <a:latin typeface="微软雅黑" panose="020B0503020204020204" charset="-122"/>
                <a:ea typeface="微软雅黑" panose="020B0503020204020204" charset="-122"/>
              </a:rPr>
              <a:t>14</a:t>
            </a:r>
            <a:r>
              <a:rPr lang="zh-CN" altLang="en-US" sz="1400" b="1" dirty="0">
                <a:solidFill>
                  <a:schemeClr val="bg1"/>
                </a:solidFill>
                <a:latin typeface="微软雅黑" panose="020B0503020204020204" charset="-122"/>
                <a:ea typeface="微软雅黑" panose="020B0503020204020204" charset="-122"/>
              </a:rPr>
              <a:t>毫米的长度，再将双绞线的每根线依序放入</a:t>
            </a:r>
            <a:r>
              <a:rPr lang="en-US" altLang="zh-CN" sz="1400" b="1" dirty="0">
                <a:solidFill>
                  <a:schemeClr val="bg1"/>
                </a:solidFill>
                <a:latin typeface="微软雅黑" panose="020B0503020204020204" charset="-122"/>
                <a:ea typeface="微软雅黑" panose="020B0503020204020204" charset="-122"/>
              </a:rPr>
              <a:t>RJ-45</a:t>
            </a:r>
            <a:r>
              <a:rPr lang="zh-CN" altLang="en-US" sz="1400" b="1" dirty="0">
                <a:solidFill>
                  <a:schemeClr val="bg1"/>
                </a:solidFill>
                <a:latin typeface="微软雅黑" panose="020B0503020204020204" charset="-122"/>
                <a:ea typeface="微软雅黑" panose="020B0503020204020204" charset="-122"/>
              </a:rPr>
              <a:t>水晶头的引脚内，第一只引脚内应该放白橙色的线，依次类推</a:t>
            </a:r>
            <a:endParaRPr lang="en-US" altLang="zh-CN" sz="1400" b="1" dirty="0">
              <a:solidFill>
                <a:schemeClr val="bg1"/>
              </a:solidFill>
              <a:latin typeface="微软雅黑" panose="020B0503020204020204" charset="-122"/>
              <a:ea typeface="微软雅黑" panose="020B0503020204020204" charset="-122"/>
            </a:endParaRPr>
          </a:p>
        </p:txBody>
      </p:sp>
      <p:pic>
        <p:nvPicPr>
          <p:cNvPr id="8195" name="图片 666777">
            <a:extLst>
              <a:ext uri="{FF2B5EF4-FFF2-40B4-BE49-F238E27FC236}">
                <a16:creationId xmlns:a16="http://schemas.microsoft.com/office/drawing/2014/main" id="{ED6A2DA1-AEAF-02FA-BA63-FE7B557FEF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9758"/>
          <a:stretch>
            <a:fillRect/>
          </a:stretch>
        </p:blipFill>
        <p:spPr bwMode="auto">
          <a:xfrm>
            <a:off x="8339307" y="4139439"/>
            <a:ext cx="18129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图片 92">
            <a:extLst>
              <a:ext uri="{FF2B5EF4-FFF2-40B4-BE49-F238E27FC236}">
                <a16:creationId xmlns:a16="http://schemas.microsoft.com/office/drawing/2014/main" id="{06A7D4E9-235D-04E4-4C03-4419615DCE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b="9534"/>
          <a:stretch>
            <a:fillRect/>
          </a:stretch>
        </p:blipFill>
        <p:spPr bwMode="auto">
          <a:xfrm>
            <a:off x="8339307" y="5466382"/>
            <a:ext cx="18129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581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3" name="文本框 42">
            <a:extLst>
              <a:ext uri="{FF2B5EF4-FFF2-40B4-BE49-F238E27FC236}">
                <a16:creationId xmlns:a16="http://schemas.microsoft.com/office/drawing/2014/main" id="{4A597A2A-71BF-7022-7050-04869FCAFF49}"/>
              </a:ext>
            </a:extLst>
          </p:cNvPr>
          <p:cNvSpPr txBox="1"/>
          <p:nvPr/>
        </p:nvSpPr>
        <p:spPr>
          <a:xfrm>
            <a:off x="1251750" y="2298317"/>
            <a:ext cx="9419209" cy="442878"/>
          </a:xfrm>
          <a:prstGeom prst="rect">
            <a:avLst/>
          </a:prstGeom>
          <a:noFill/>
        </p:spPr>
        <p:txBody>
          <a:bodyPr wrap="square">
            <a:spAutoFit/>
          </a:bodyPr>
          <a:lstStyle/>
          <a:p>
            <a:pPr>
              <a:lnSpc>
                <a:spcPct val="150000"/>
              </a:lnSpc>
            </a:pPr>
            <a:r>
              <a:rPr lang="en-US" altLang="zh-CN" dirty="0">
                <a:latin typeface="+mn-ea"/>
              </a:rPr>
              <a:t>4</a:t>
            </a:r>
            <a:r>
              <a:rPr lang="zh-CN" altLang="en-US" dirty="0">
                <a:latin typeface="+mn-ea"/>
              </a:rPr>
              <a:t>．制作流程</a:t>
            </a:r>
          </a:p>
        </p:txBody>
      </p:sp>
      <p:sp>
        <p:nvSpPr>
          <p:cNvPr id="15" name="文本框 14">
            <a:extLst>
              <a:ext uri="{FF2B5EF4-FFF2-40B4-BE49-F238E27FC236}">
                <a16:creationId xmlns:a16="http://schemas.microsoft.com/office/drawing/2014/main" id="{6EE48CAA-380F-3A51-7430-453F33346444}"/>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制作与测试双绞线</a:t>
            </a:r>
            <a:endParaRPr lang="zh-CN" altLang="en-US" sz="2000" dirty="0"/>
          </a:p>
        </p:txBody>
      </p:sp>
      <p:sp>
        <p:nvSpPr>
          <p:cNvPr id="16" name="文本框 15">
            <a:extLst>
              <a:ext uri="{FF2B5EF4-FFF2-40B4-BE49-F238E27FC236}">
                <a16:creationId xmlns:a16="http://schemas.microsoft.com/office/drawing/2014/main" id="{2FB2A8FA-8CC4-1A85-7147-01A9A5C366FD}"/>
              </a:ext>
            </a:extLst>
          </p:cNvPr>
          <p:cNvSpPr txBox="1"/>
          <p:nvPr/>
        </p:nvSpPr>
        <p:spPr>
          <a:xfrm>
            <a:off x="3799643" y="1208406"/>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3.2 </a:t>
            </a:r>
            <a:r>
              <a:rPr lang="zh-CN" altLang="en-US" sz="2400" b="1" dirty="0">
                <a:solidFill>
                  <a:schemeClr val="accent1"/>
                </a:solidFill>
                <a:latin typeface="微软雅黑" panose="020B0503020204020204" charset="-122"/>
                <a:ea typeface="微软雅黑" panose="020B0503020204020204" charset="-122"/>
              </a:rPr>
              <a:t>认识网络的传输介质</a:t>
            </a:r>
          </a:p>
        </p:txBody>
      </p:sp>
      <p:sp>
        <p:nvSpPr>
          <p:cNvPr id="11" name="剪去对角的矩形 3">
            <a:extLst>
              <a:ext uri="{FF2B5EF4-FFF2-40B4-BE49-F238E27FC236}">
                <a16:creationId xmlns:a16="http://schemas.microsoft.com/office/drawing/2014/main" id="{D04E50BB-2CC9-EA33-1631-CFBEF3C5CDC1}"/>
              </a:ext>
            </a:extLst>
          </p:cNvPr>
          <p:cNvSpPr/>
          <p:nvPr/>
        </p:nvSpPr>
        <p:spPr>
          <a:xfrm>
            <a:off x="1430150" y="2908239"/>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剪去对角的矩形 6">
            <a:extLst>
              <a:ext uri="{FF2B5EF4-FFF2-40B4-BE49-F238E27FC236}">
                <a16:creationId xmlns:a16="http://schemas.microsoft.com/office/drawing/2014/main" id="{14E50643-C283-9A63-1CD1-104997010423}"/>
              </a:ext>
            </a:extLst>
          </p:cNvPr>
          <p:cNvSpPr/>
          <p:nvPr/>
        </p:nvSpPr>
        <p:spPr>
          <a:xfrm>
            <a:off x="2397890" y="2908239"/>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678352DE-66A4-53F0-F03D-431D841E09E8}"/>
              </a:ext>
            </a:extLst>
          </p:cNvPr>
          <p:cNvSpPr txBox="1"/>
          <p:nvPr/>
        </p:nvSpPr>
        <p:spPr>
          <a:xfrm>
            <a:off x="1482855" y="3011109"/>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04</a:t>
            </a:r>
          </a:p>
        </p:txBody>
      </p:sp>
      <p:sp>
        <p:nvSpPr>
          <p:cNvPr id="19" name="文本框 18">
            <a:extLst>
              <a:ext uri="{FF2B5EF4-FFF2-40B4-BE49-F238E27FC236}">
                <a16:creationId xmlns:a16="http://schemas.microsoft.com/office/drawing/2014/main" id="{81431F5D-F992-B4D5-360C-DB81659C3285}"/>
              </a:ext>
            </a:extLst>
          </p:cNvPr>
          <p:cNvSpPr txBox="1"/>
          <p:nvPr/>
        </p:nvSpPr>
        <p:spPr>
          <a:xfrm>
            <a:off x="2617601" y="3011109"/>
            <a:ext cx="4963929" cy="738664"/>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将插入双绞线的</a:t>
            </a:r>
            <a:r>
              <a:rPr lang="en-US" altLang="zh-CN" sz="1400" b="1" dirty="0">
                <a:solidFill>
                  <a:schemeClr val="bg1"/>
                </a:solidFill>
                <a:latin typeface="微软雅黑" panose="020B0503020204020204" charset="-122"/>
                <a:ea typeface="微软雅黑" panose="020B0503020204020204" charset="-122"/>
              </a:rPr>
              <a:t>RJ-45</a:t>
            </a:r>
            <a:r>
              <a:rPr lang="zh-CN" altLang="en-US" sz="1400" b="1" dirty="0">
                <a:solidFill>
                  <a:schemeClr val="bg1"/>
                </a:solidFill>
                <a:latin typeface="微软雅黑" panose="020B0503020204020204" charset="-122"/>
                <a:ea typeface="微软雅黑" panose="020B0503020204020204" charset="-122"/>
              </a:rPr>
              <a:t>水晶头插入网线钳压制网络水晶头的插槽中，用力压下网线钳的手柄，使</a:t>
            </a:r>
            <a:r>
              <a:rPr lang="en-US" altLang="zh-CN" sz="1400" b="1" dirty="0">
                <a:solidFill>
                  <a:schemeClr val="bg1"/>
                </a:solidFill>
                <a:latin typeface="微软雅黑" panose="020B0503020204020204" charset="-122"/>
                <a:ea typeface="微软雅黑" panose="020B0503020204020204" charset="-122"/>
              </a:rPr>
              <a:t>RJ-45</a:t>
            </a:r>
            <a:r>
              <a:rPr lang="zh-CN" altLang="en-US" sz="1400" b="1" dirty="0">
                <a:solidFill>
                  <a:schemeClr val="bg1"/>
                </a:solidFill>
                <a:latin typeface="微软雅黑" panose="020B0503020204020204" charset="-122"/>
                <a:ea typeface="微软雅黑" panose="020B0503020204020204" charset="-122"/>
              </a:rPr>
              <a:t>水晶头的针脚都能接触到双绞线的芯线。</a:t>
            </a:r>
            <a:endParaRPr lang="en-US" altLang="zh-CN" sz="1400" b="1" dirty="0">
              <a:solidFill>
                <a:schemeClr val="bg1"/>
              </a:solidFill>
              <a:latin typeface="微软雅黑" panose="020B0503020204020204" charset="-122"/>
              <a:ea typeface="微软雅黑" panose="020B0503020204020204" charset="-122"/>
            </a:endParaRPr>
          </a:p>
        </p:txBody>
      </p:sp>
      <p:sp>
        <p:nvSpPr>
          <p:cNvPr id="20" name="剪去对角的矩形 3">
            <a:extLst>
              <a:ext uri="{FF2B5EF4-FFF2-40B4-BE49-F238E27FC236}">
                <a16:creationId xmlns:a16="http://schemas.microsoft.com/office/drawing/2014/main" id="{C4BEBF05-9DB7-26F3-B356-483F517E6F4E}"/>
              </a:ext>
            </a:extLst>
          </p:cNvPr>
          <p:cNvSpPr/>
          <p:nvPr/>
        </p:nvSpPr>
        <p:spPr>
          <a:xfrm>
            <a:off x="1447343" y="4040570"/>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a:extLst>
              <a:ext uri="{FF2B5EF4-FFF2-40B4-BE49-F238E27FC236}">
                <a16:creationId xmlns:a16="http://schemas.microsoft.com/office/drawing/2014/main" id="{0DA31ECB-CE80-4D15-01D7-AE638CD6357B}"/>
              </a:ext>
            </a:extLst>
          </p:cNvPr>
          <p:cNvSpPr/>
          <p:nvPr/>
        </p:nvSpPr>
        <p:spPr>
          <a:xfrm>
            <a:off x="2415083" y="4040570"/>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4B5C555F-FFC1-3D62-D1C2-2C3A84EB23CD}"/>
              </a:ext>
            </a:extLst>
          </p:cNvPr>
          <p:cNvSpPr txBox="1"/>
          <p:nvPr/>
        </p:nvSpPr>
        <p:spPr>
          <a:xfrm>
            <a:off x="1500048" y="4143440"/>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05</a:t>
            </a:r>
          </a:p>
        </p:txBody>
      </p:sp>
      <p:sp>
        <p:nvSpPr>
          <p:cNvPr id="23" name="文本框 22">
            <a:extLst>
              <a:ext uri="{FF2B5EF4-FFF2-40B4-BE49-F238E27FC236}">
                <a16:creationId xmlns:a16="http://schemas.microsoft.com/office/drawing/2014/main" id="{B8B69B3B-4EFB-5FBB-2BEA-EEC2D529C835}"/>
              </a:ext>
            </a:extLst>
          </p:cNvPr>
          <p:cNvSpPr txBox="1"/>
          <p:nvPr/>
        </p:nvSpPr>
        <p:spPr>
          <a:xfrm>
            <a:off x="2634794" y="4143440"/>
            <a:ext cx="4963929" cy="523220"/>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完成双绞线一端的制作工作后，按照相同的方法制作另一端即可。注意双绞线两端的芯线排列顺序要完全一致。</a:t>
            </a:r>
            <a:endParaRPr lang="en-US" altLang="zh-CN" sz="1400" b="1" dirty="0">
              <a:solidFill>
                <a:schemeClr val="bg1"/>
              </a:solidFill>
              <a:latin typeface="微软雅黑" panose="020B0503020204020204" charset="-122"/>
              <a:ea typeface="微软雅黑" panose="020B0503020204020204" charset="-122"/>
            </a:endParaRPr>
          </a:p>
        </p:txBody>
      </p:sp>
      <p:sp>
        <p:nvSpPr>
          <p:cNvPr id="24" name="剪去对角的矩形 3">
            <a:extLst>
              <a:ext uri="{FF2B5EF4-FFF2-40B4-BE49-F238E27FC236}">
                <a16:creationId xmlns:a16="http://schemas.microsoft.com/office/drawing/2014/main" id="{41E01FB4-79B9-F050-4876-AAF75F10FE73}"/>
              </a:ext>
            </a:extLst>
          </p:cNvPr>
          <p:cNvSpPr/>
          <p:nvPr/>
        </p:nvSpPr>
        <p:spPr>
          <a:xfrm>
            <a:off x="1430150" y="5234448"/>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剪去对角的矩形 6">
            <a:extLst>
              <a:ext uri="{FF2B5EF4-FFF2-40B4-BE49-F238E27FC236}">
                <a16:creationId xmlns:a16="http://schemas.microsoft.com/office/drawing/2014/main" id="{5F852B4B-1B8C-C5C1-70E4-C40B123A92AF}"/>
              </a:ext>
            </a:extLst>
          </p:cNvPr>
          <p:cNvSpPr/>
          <p:nvPr/>
        </p:nvSpPr>
        <p:spPr>
          <a:xfrm>
            <a:off x="2397890" y="5234448"/>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A542268C-4092-A188-ED53-D797A2F33DA4}"/>
              </a:ext>
            </a:extLst>
          </p:cNvPr>
          <p:cNvSpPr txBox="1"/>
          <p:nvPr/>
        </p:nvSpPr>
        <p:spPr>
          <a:xfrm>
            <a:off x="1482855" y="5337318"/>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06</a:t>
            </a:r>
          </a:p>
        </p:txBody>
      </p:sp>
      <p:sp>
        <p:nvSpPr>
          <p:cNvPr id="27" name="文本框 26">
            <a:extLst>
              <a:ext uri="{FF2B5EF4-FFF2-40B4-BE49-F238E27FC236}">
                <a16:creationId xmlns:a16="http://schemas.microsoft.com/office/drawing/2014/main" id="{EC2E6E96-3005-FDC9-DF02-CDB8C72AD6E2}"/>
              </a:ext>
            </a:extLst>
          </p:cNvPr>
          <p:cNvSpPr txBox="1"/>
          <p:nvPr/>
        </p:nvSpPr>
        <p:spPr>
          <a:xfrm>
            <a:off x="2617601" y="5337318"/>
            <a:ext cx="4963929" cy="523220"/>
          </a:xfrm>
          <a:prstGeom prst="rect">
            <a:avLst/>
          </a:prstGeom>
          <a:noFill/>
        </p:spPr>
        <p:txBody>
          <a:bodyPr wrap="square" rtlCol="0">
            <a:spAutoFit/>
          </a:bodyPr>
          <a:lstStyle/>
          <a:p>
            <a:pPr algn="l"/>
            <a:r>
              <a:rPr lang="zh-CN" altLang="en-US" sz="1400" b="1" dirty="0">
                <a:solidFill>
                  <a:schemeClr val="bg1"/>
                </a:solidFill>
                <a:latin typeface="微软雅黑" panose="020B0503020204020204" charset="-122"/>
                <a:ea typeface="微软雅黑" panose="020B0503020204020204" charset="-122"/>
              </a:rPr>
              <a:t>测试双绞线，将双绞线两端的水晶头分别插入主测线仪和远程测试端的</a:t>
            </a:r>
            <a:r>
              <a:rPr lang="en-US" altLang="zh-CN" sz="1400" b="1" dirty="0">
                <a:solidFill>
                  <a:schemeClr val="bg1"/>
                </a:solidFill>
                <a:latin typeface="微软雅黑" panose="020B0503020204020204" charset="-122"/>
                <a:ea typeface="微软雅黑" panose="020B0503020204020204" charset="-122"/>
              </a:rPr>
              <a:t>RJ-45</a:t>
            </a:r>
            <a:r>
              <a:rPr lang="zh-CN" altLang="en-US" sz="1400" b="1" dirty="0">
                <a:solidFill>
                  <a:schemeClr val="bg1"/>
                </a:solidFill>
                <a:latin typeface="微软雅黑" panose="020B0503020204020204" charset="-122"/>
                <a:ea typeface="微软雅黑" panose="020B0503020204020204" charset="-122"/>
              </a:rPr>
              <a:t>端口，将开关拨到“</a:t>
            </a:r>
            <a:r>
              <a:rPr lang="en-US" altLang="zh-CN" sz="1400" b="1" dirty="0">
                <a:solidFill>
                  <a:schemeClr val="bg1"/>
                </a:solidFill>
                <a:latin typeface="微软雅黑" panose="020B0503020204020204" charset="-122"/>
                <a:ea typeface="微软雅黑" panose="020B0503020204020204" charset="-122"/>
              </a:rPr>
              <a:t>ON”</a:t>
            </a:r>
            <a:r>
              <a:rPr lang="zh-CN" altLang="en-US" sz="1400" b="1" dirty="0">
                <a:solidFill>
                  <a:schemeClr val="bg1"/>
                </a:solidFill>
                <a:latin typeface="微软雅黑" panose="020B0503020204020204" charset="-122"/>
                <a:ea typeface="微软雅黑" panose="020B0503020204020204" charset="-122"/>
              </a:rPr>
              <a:t>。</a:t>
            </a:r>
            <a:endParaRPr lang="en-US" altLang="zh-CN" sz="1400" b="1" dirty="0">
              <a:solidFill>
                <a:schemeClr val="bg1"/>
              </a:solidFill>
              <a:latin typeface="微软雅黑" panose="020B0503020204020204" charset="-122"/>
              <a:ea typeface="微软雅黑" panose="020B0503020204020204" charset="-122"/>
            </a:endParaRPr>
          </a:p>
        </p:txBody>
      </p:sp>
      <p:pic>
        <p:nvPicPr>
          <p:cNvPr id="9218" name="图片 1024">
            <a:extLst>
              <a:ext uri="{FF2B5EF4-FFF2-40B4-BE49-F238E27FC236}">
                <a16:creationId xmlns:a16="http://schemas.microsoft.com/office/drawing/2014/main" id="{B7254794-2EA6-2C36-4DA8-617B04623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6306"/>
          <a:stretch>
            <a:fillRect/>
          </a:stretch>
        </p:blipFill>
        <p:spPr bwMode="auto">
          <a:xfrm>
            <a:off x="8456305" y="2203071"/>
            <a:ext cx="14478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图片 1025">
            <a:extLst>
              <a:ext uri="{FF2B5EF4-FFF2-40B4-BE49-F238E27FC236}">
                <a16:creationId xmlns:a16="http://schemas.microsoft.com/office/drawing/2014/main" id="{ABB12A15-3ABD-3494-B75A-E886AC3997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7964"/>
          <a:stretch>
            <a:fillRect/>
          </a:stretch>
        </p:blipFill>
        <p:spPr bwMode="auto">
          <a:xfrm>
            <a:off x="8339307" y="4030685"/>
            <a:ext cx="1812925" cy="125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图片 308">
            <a:extLst>
              <a:ext uri="{FF2B5EF4-FFF2-40B4-BE49-F238E27FC236}">
                <a16:creationId xmlns:a16="http://schemas.microsoft.com/office/drawing/2014/main" id="{2E971AA8-6F5C-E131-41C4-935763C565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0652" t="7597" r="2858" b="5392"/>
          <a:stretch>
            <a:fillRect/>
          </a:stretch>
        </p:blipFill>
        <p:spPr bwMode="auto">
          <a:xfrm>
            <a:off x="8339307" y="5354252"/>
            <a:ext cx="1812925" cy="1339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0172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20" name="文本框 19">
            <a:extLst>
              <a:ext uri="{FF2B5EF4-FFF2-40B4-BE49-F238E27FC236}">
                <a16:creationId xmlns:a16="http://schemas.microsoft.com/office/drawing/2014/main" id="{AB22ACA8-9EF1-43E4-9FF8-020D5154B6BF}"/>
              </a:ext>
            </a:extLst>
          </p:cNvPr>
          <p:cNvSpPr txBox="1"/>
          <p:nvPr/>
        </p:nvSpPr>
        <p:spPr>
          <a:xfrm>
            <a:off x="2157412" y="1962825"/>
            <a:ext cx="6872287" cy="3359061"/>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了解综合布线；</a:t>
            </a:r>
            <a:endParaRPr lang="en-US" altLang="zh-CN" sz="2400" dirty="0"/>
          </a:p>
          <a:p>
            <a:pPr marL="457200" indent="-457200">
              <a:lnSpc>
                <a:spcPct val="150000"/>
              </a:lnSpc>
              <a:buClr>
                <a:schemeClr val="accent5"/>
              </a:buClr>
              <a:buFont typeface="Wingdings" panose="05000000000000000000" pitchFamily="2" charset="2"/>
              <a:buChar char="n"/>
            </a:pPr>
            <a:r>
              <a:rPr lang="zh-CN" altLang="en-US" sz="2400" dirty="0"/>
              <a:t>掌握综合布线系统结构 ；</a:t>
            </a:r>
          </a:p>
          <a:p>
            <a:pPr marL="457200" indent="-457200">
              <a:lnSpc>
                <a:spcPct val="150000"/>
              </a:lnSpc>
              <a:buClr>
                <a:schemeClr val="accent5"/>
              </a:buClr>
              <a:buFont typeface="Wingdings" panose="05000000000000000000" pitchFamily="2" charset="2"/>
              <a:buChar char="n"/>
            </a:pPr>
            <a:r>
              <a:rPr lang="zh-CN" altLang="en-US" sz="2400" dirty="0"/>
              <a:t>了解室内综合布线设计原则；</a:t>
            </a:r>
          </a:p>
          <a:p>
            <a:pPr marL="457200" indent="-457200">
              <a:lnSpc>
                <a:spcPct val="150000"/>
              </a:lnSpc>
              <a:buClr>
                <a:schemeClr val="accent5"/>
              </a:buClr>
              <a:buFont typeface="Wingdings" panose="05000000000000000000" pitchFamily="2" charset="2"/>
              <a:buChar char="n"/>
            </a:pPr>
            <a:r>
              <a:rPr lang="zh-CN" altLang="en-US" sz="2400" dirty="0"/>
              <a:t>掌握如何完成室内综合布线设计 。</a:t>
            </a:r>
          </a:p>
          <a:p>
            <a:pPr>
              <a:lnSpc>
                <a:spcPct val="150000"/>
              </a:lnSpc>
              <a:buClr>
                <a:schemeClr val="accent5"/>
              </a:buClr>
            </a:pPr>
            <a:r>
              <a:rPr lang="zh-CN" altLang="en-US" sz="2400" dirty="0"/>
              <a:t>      </a:t>
            </a:r>
          </a:p>
        </p:txBody>
      </p:sp>
    </p:spTree>
    <p:extLst>
      <p:ext uri="{BB962C8B-B14F-4D97-AF65-F5344CB8AC3E}">
        <p14:creationId xmlns:p14="http://schemas.microsoft.com/office/powerpoint/2010/main" val="2495939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3.3.1 </a:t>
            </a:r>
            <a:r>
              <a:rPr lang="zh-CN" altLang="en-US" sz="2000" kern="100" spc="10" dirty="0">
                <a:effectLst/>
                <a:ea typeface="方正大标宋简体"/>
                <a:cs typeface="Arial" panose="020B0604020202020204" pitchFamily="34" charset="0"/>
              </a:rPr>
              <a:t>认识综合布线 </a:t>
            </a:r>
            <a:endParaRPr lang="zh-CN" altLang="en-US" sz="2000" dirty="0"/>
          </a:p>
        </p:txBody>
      </p:sp>
      <p:sp>
        <p:nvSpPr>
          <p:cNvPr id="9" name="圆角矩形 5">
            <a:extLst>
              <a:ext uri="{FF2B5EF4-FFF2-40B4-BE49-F238E27FC236}">
                <a16:creationId xmlns:a16="http://schemas.microsoft.com/office/drawing/2014/main" id="{F2D35C0C-ABD7-1395-1C02-5EFD3E0B6ADB}"/>
              </a:ext>
            </a:extLst>
          </p:cNvPr>
          <p:cNvSpPr/>
          <p:nvPr/>
        </p:nvSpPr>
        <p:spPr>
          <a:xfrm>
            <a:off x="1927632" y="2283189"/>
            <a:ext cx="7524055"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7" y="2222864"/>
            <a:ext cx="7571680"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6">
            <a:extLst>
              <a:ext uri="{FF2B5EF4-FFF2-40B4-BE49-F238E27FC236}">
                <a16:creationId xmlns:a16="http://schemas.microsoft.com/office/drawing/2014/main" id="{BE93CB06-4591-1106-6BA2-75518C33550D}"/>
              </a:ext>
            </a:extLst>
          </p:cNvPr>
          <p:cNvSpPr/>
          <p:nvPr/>
        </p:nvSpPr>
        <p:spPr>
          <a:xfrm>
            <a:off x="2009414" y="4449792"/>
            <a:ext cx="7524055" cy="13680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8">
            <a:extLst>
              <a:ext uri="{FF2B5EF4-FFF2-40B4-BE49-F238E27FC236}">
                <a16:creationId xmlns:a16="http://schemas.microsoft.com/office/drawing/2014/main" id="{3BB5CB42-E622-BA0B-0389-F53D09359E74}"/>
              </a:ext>
            </a:extLst>
          </p:cNvPr>
          <p:cNvSpPr/>
          <p:nvPr/>
        </p:nvSpPr>
        <p:spPr>
          <a:xfrm>
            <a:off x="1876699" y="4329142"/>
            <a:ext cx="7524055" cy="1368010"/>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10" y="2381343"/>
            <a:ext cx="7134834" cy="1526187"/>
          </a:xfrm>
          <a:prstGeom prst="rect">
            <a:avLst/>
          </a:prstGeom>
          <a:noFill/>
        </p:spPr>
        <p:txBody>
          <a:bodyPr wrap="square" rtlCol="0">
            <a:spAutoFit/>
          </a:bodyPr>
          <a:lstStyle/>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综合布线（</a:t>
            </a:r>
            <a:r>
              <a:rPr lang="en-US" altLang="zh-CN" sz="1600" dirty="0">
                <a:solidFill>
                  <a:schemeClr val="tx1">
                    <a:lumMod val="65000"/>
                    <a:lumOff val="35000"/>
                  </a:schemeClr>
                </a:solidFill>
                <a:latin typeface="微软雅黑" panose="020B0503020204020204" charset="-122"/>
                <a:ea typeface="微软雅黑" panose="020B0503020204020204" charset="-122"/>
              </a:rPr>
              <a:t>Generic Cabling</a:t>
            </a:r>
            <a:r>
              <a:rPr lang="zh-CN" altLang="en-US" sz="1600" dirty="0">
                <a:solidFill>
                  <a:schemeClr val="tx1">
                    <a:lumMod val="65000"/>
                    <a:lumOff val="35000"/>
                  </a:schemeClr>
                </a:solidFill>
                <a:latin typeface="微软雅黑" panose="020B0503020204020204" charset="-122"/>
                <a:ea typeface="微软雅黑" panose="020B0503020204020204" charset="-122"/>
              </a:rPr>
              <a:t>，</a:t>
            </a:r>
            <a:r>
              <a:rPr lang="en-US" altLang="zh-CN" sz="1600" dirty="0">
                <a:solidFill>
                  <a:schemeClr val="tx1">
                    <a:lumMod val="65000"/>
                    <a:lumOff val="35000"/>
                  </a:schemeClr>
                </a:solidFill>
                <a:latin typeface="微软雅黑" panose="020B0503020204020204" charset="-122"/>
                <a:ea typeface="微软雅黑" panose="020B0503020204020204" charset="-122"/>
              </a:rPr>
              <a:t>GC</a:t>
            </a:r>
            <a:r>
              <a:rPr lang="zh-CN" altLang="en-US" sz="1600" dirty="0">
                <a:solidFill>
                  <a:schemeClr val="tx1">
                    <a:lumMod val="65000"/>
                    <a:lumOff val="35000"/>
                  </a:schemeClr>
                </a:solidFill>
                <a:latin typeface="微软雅黑" panose="020B0503020204020204" charset="-122"/>
                <a:ea typeface="微软雅黑" panose="020B0503020204020204" charset="-122"/>
              </a:rPr>
              <a:t>）是由线缆和相关连接组成的信息传输通道。它既能使语音、数据、图像设备和交换设备与其他信息管理系统彼此相连，也能使这些设备与外部通信网络连接。它包括建筑物外部网络和电信线路的连接点与应用系统设备之间的所有线缆，以及相关的连接件。</a:t>
            </a:r>
          </a:p>
        </p:txBody>
      </p:sp>
      <p:sp>
        <p:nvSpPr>
          <p:cNvPr id="20" name="文本框 19">
            <a:extLst>
              <a:ext uri="{FF2B5EF4-FFF2-40B4-BE49-F238E27FC236}">
                <a16:creationId xmlns:a16="http://schemas.microsoft.com/office/drawing/2014/main" id="{F38C2D99-9B43-C20B-CE9A-DB6AEFF2317F}"/>
              </a:ext>
            </a:extLst>
          </p:cNvPr>
          <p:cNvSpPr txBox="1"/>
          <p:nvPr/>
        </p:nvSpPr>
        <p:spPr>
          <a:xfrm>
            <a:off x="2142608" y="4621934"/>
            <a:ext cx="7063536" cy="787523"/>
          </a:xfrm>
          <a:prstGeom prst="rect">
            <a:avLst/>
          </a:prstGeom>
          <a:noFill/>
        </p:spPr>
        <p:txBody>
          <a:bodyPr wrap="square" rtlCol="0">
            <a:spAutoFit/>
          </a:bodyPr>
          <a:lstStyle/>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综合布线系统实现了综合通信网络、信息网络、控制网络等系统间信号的互联互通，它采用模块化的结构，具有开放性、灵活性、可靠性等特点。</a:t>
            </a:r>
          </a:p>
        </p:txBody>
      </p:sp>
    </p:spTree>
    <p:extLst>
      <p:ext uri="{BB962C8B-B14F-4D97-AF65-F5344CB8AC3E}">
        <p14:creationId xmlns:p14="http://schemas.microsoft.com/office/powerpoint/2010/main" val="18021332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3.3.1 </a:t>
            </a:r>
            <a:r>
              <a:rPr lang="zh-CN" altLang="en-US" sz="2000" kern="100" spc="10" dirty="0">
                <a:effectLst/>
                <a:ea typeface="方正大标宋简体"/>
                <a:cs typeface="Arial" panose="020B0604020202020204" pitchFamily="34" charset="0"/>
              </a:rPr>
              <a:t>认识综合布线 </a:t>
            </a:r>
            <a:endParaRPr lang="zh-CN" altLang="en-US" sz="2000" dirty="0"/>
          </a:p>
        </p:txBody>
      </p:sp>
      <p:sp>
        <p:nvSpPr>
          <p:cNvPr id="14" name="文本框 13">
            <a:extLst>
              <a:ext uri="{FF2B5EF4-FFF2-40B4-BE49-F238E27FC236}">
                <a16:creationId xmlns:a16="http://schemas.microsoft.com/office/drawing/2014/main" id="{F9F3E512-8374-5709-0434-7551CA22F8E0}"/>
              </a:ext>
            </a:extLst>
          </p:cNvPr>
          <p:cNvSpPr txBox="1"/>
          <p:nvPr/>
        </p:nvSpPr>
        <p:spPr>
          <a:xfrm>
            <a:off x="1056441" y="2196999"/>
            <a:ext cx="9303799" cy="369332"/>
          </a:xfrm>
          <a:prstGeom prst="rect">
            <a:avLst/>
          </a:prstGeom>
          <a:noFill/>
        </p:spPr>
        <p:txBody>
          <a:bodyPr wrap="square">
            <a:spAutoFit/>
          </a:bodyPr>
          <a:lstStyle/>
          <a:p>
            <a:r>
              <a:rPr lang="zh-CN" altLang="zh-CN" sz="1800" kern="100" dirty="0">
                <a:solidFill>
                  <a:srgbClr val="000000"/>
                </a:solidFill>
                <a:effectLst/>
                <a:ea typeface="方正兰亭刊黑_GBK"/>
                <a:cs typeface="Times New Roman" panose="02020603050405020304" pitchFamily="18" charset="0"/>
              </a:rPr>
              <a:t>根据《综合布线系统工程设计规范》（</a:t>
            </a:r>
            <a:r>
              <a:rPr lang="en-US" altLang="zh-CN" sz="1800" kern="100" dirty="0">
                <a:solidFill>
                  <a:srgbClr val="000000"/>
                </a:solidFill>
                <a:effectLst/>
                <a:ea typeface="方正兰亭刊黑_GBK"/>
                <a:cs typeface="Times New Roman" panose="02020603050405020304" pitchFamily="18" charset="0"/>
              </a:rPr>
              <a:t>GB50311-2016</a:t>
            </a:r>
            <a:r>
              <a:rPr lang="zh-CN" altLang="zh-CN" sz="1800" kern="100" dirty="0">
                <a:solidFill>
                  <a:srgbClr val="000000"/>
                </a:solidFill>
                <a:effectLst/>
                <a:ea typeface="方正兰亭刊黑_GBK"/>
                <a:cs typeface="Times New Roman" panose="02020603050405020304" pitchFamily="18" charset="0"/>
              </a:rPr>
              <a:t>），综合布线系统可划分为</a:t>
            </a:r>
            <a:r>
              <a:rPr lang="en-US" altLang="zh-CN" sz="1800" kern="100" dirty="0">
                <a:solidFill>
                  <a:srgbClr val="000000"/>
                </a:solidFill>
                <a:effectLst/>
                <a:ea typeface="方正兰亭刊黑_GBK"/>
                <a:cs typeface="Times New Roman" panose="02020603050405020304" pitchFamily="18" charset="0"/>
              </a:rPr>
              <a:t>7</a:t>
            </a:r>
            <a:r>
              <a:rPr lang="zh-CN" altLang="zh-CN" sz="1800" kern="100" dirty="0">
                <a:solidFill>
                  <a:srgbClr val="000000"/>
                </a:solidFill>
                <a:effectLst/>
                <a:ea typeface="方正兰亭刊黑_GBK"/>
                <a:cs typeface="Times New Roman" panose="02020603050405020304" pitchFamily="18" charset="0"/>
              </a:rPr>
              <a:t>个子系统</a:t>
            </a:r>
            <a:endParaRPr lang="zh-CN" altLang="en-US" dirty="0"/>
          </a:p>
        </p:txBody>
      </p:sp>
      <p:pic>
        <p:nvPicPr>
          <p:cNvPr id="1026" name="Picture 2">
            <a:extLst>
              <a:ext uri="{FF2B5EF4-FFF2-40B4-BE49-F238E27FC236}">
                <a16:creationId xmlns:a16="http://schemas.microsoft.com/office/drawing/2014/main" id="{2D1D35D0-CBEA-C79F-B4D4-0BEF0DF4AE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155" y="2901289"/>
            <a:ext cx="5142964" cy="340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EB278EAF-9DBE-C7BB-765D-CCDCB7F7A1E7}"/>
              </a:ext>
            </a:extLst>
          </p:cNvPr>
          <p:cNvSpPr txBox="1"/>
          <p:nvPr/>
        </p:nvSpPr>
        <p:spPr>
          <a:xfrm>
            <a:off x="4598633" y="6303146"/>
            <a:ext cx="6125592" cy="369332"/>
          </a:xfrm>
          <a:prstGeom prst="rect">
            <a:avLst/>
          </a:prstGeom>
          <a:noFill/>
        </p:spPr>
        <p:txBody>
          <a:bodyPr wrap="square">
            <a:spAutoFit/>
          </a:bodyPr>
          <a:lstStyle/>
          <a:p>
            <a:r>
              <a:rPr lang="zh-CN" altLang="zh-CN" sz="1800" kern="100" dirty="0">
                <a:effectLst/>
                <a:ea typeface="方正兰亭刊黑_GBK"/>
                <a:cs typeface="Times New Roman" panose="02020603050405020304" pitchFamily="18" charset="0"/>
              </a:rPr>
              <a:t>常见的综合布线系统构成</a:t>
            </a:r>
            <a:endParaRPr lang="zh-CN" altLang="en-US" dirty="0"/>
          </a:p>
        </p:txBody>
      </p:sp>
    </p:spTree>
    <p:extLst>
      <p:ext uri="{BB962C8B-B14F-4D97-AF65-F5344CB8AC3E}">
        <p14:creationId xmlns:p14="http://schemas.microsoft.com/office/powerpoint/2010/main" val="20304364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9261470" cy="1798719"/>
            <a:chOff x="1880006" y="2222864"/>
            <a:chExt cx="9261470" cy="1798719"/>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69"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526187"/>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1</a:t>
              </a:r>
              <a:r>
                <a:rPr lang="zh-CN" altLang="en-US" sz="1600" dirty="0">
                  <a:solidFill>
                    <a:schemeClr val="tx1">
                      <a:lumMod val="65000"/>
                      <a:lumOff val="35000"/>
                    </a:schemeClr>
                  </a:solidFill>
                  <a:latin typeface="微软雅黑" panose="020B0503020204020204" charset="-122"/>
                  <a:ea typeface="微软雅黑" panose="020B0503020204020204" charset="-122"/>
                </a:rPr>
                <a:t>．工作区子系统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工作区子系统由跳线和信息插座所连接的设备组成，通常为一个独立且需要设置的终端设备的区域。常见的工作区范围有办公室、作业间、机房等场景，放置的设备有电话机、计算机、网络打印机和摄像机等，信息插座有桌面型、墙面型、地面型等。工作区子系统的线缆长度一般不超过</a:t>
              </a:r>
              <a:r>
                <a:rPr lang="en-US" altLang="zh-CN" sz="1600" dirty="0">
                  <a:solidFill>
                    <a:schemeClr val="tx1">
                      <a:lumMod val="65000"/>
                      <a:lumOff val="35000"/>
                    </a:schemeClr>
                  </a:solidFill>
                  <a:latin typeface="微软雅黑" panose="020B0503020204020204" charset="-122"/>
                  <a:ea typeface="微软雅黑" panose="020B0503020204020204" charset="-122"/>
                </a:rPr>
                <a:t>5</a:t>
              </a:r>
              <a:r>
                <a:rPr lang="zh-CN" altLang="en-US" sz="1600" dirty="0">
                  <a:solidFill>
                    <a:schemeClr val="tx1">
                      <a:lumMod val="65000"/>
                      <a:lumOff val="35000"/>
                    </a:schemeClr>
                  </a:solidFill>
                  <a:latin typeface="微软雅黑" panose="020B0503020204020204" charset="-122"/>
                  <a:ea typeface="微软雅黑" panose="020B0503020204020204" charset="-122"/>
                </a:rPr>
                <a:t>米。</a:t>
              </a:r>
            </a:p>
          </p:txBody>
        </p:sp>
      </p:grpSp>
      <p:pic>
        <p:nvPicPr>
          <p:cNvPr id="2050" name="Picture 2">
            <a:extLst>
              <a:ext uri="{FF2B5EF4-FFF2-40B4-BE49-F238E27FC236}">
                <a16:creationId xmlns:a16="http://schemas.microsoft.com/office/drawing/2014/main" id="{C2D11D3E-0DB7-07F1-710C-1ADC868C01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6179" y="4081912"/>
            <a:ext cx="4279436" cy="244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F671BF76-F4ED-36DA-CF13-F56FB1E8BA01}"/>
              </a:ext>
            </a:extLst>
          </p:cNvPr>
          <p:cNvSpPr txBox="1"/>
          <p:nvPr/>
        </p:nvSpPr>
        <p:spPr>
          <a:xfrm>
            <a:off x="4802819" y="6508317"/>
            <a:ext cx="6125592" cy="276999"/>
          </a:xfrm>
          <a:prstGeom prst="rect">
            <a:avLst/>
          </a:prstGeom>
          <a:noFill/>
        </p:spPr>
        <p:txBody>
          <a:bodyPr wrap="square">
            <a:spAutoFit/>
          </a:bodyPr>
          <a:lstStyle/>
          <a:p>
            <a:r>
              <a:rPr lang="zh-CN" altLang="zh-CN" sz="1200" kern="100" dirty="0">
                <a:effectLst/>
                <a:ea typeface="方正兰亭刊黑_GBK"/>
                <a:cs typeface="Times New Roman" panose="02020603050405020304" pitchFamily="18" charset="0"/>
              </a:rPr>
              <a:t> 工作区子系统</a:t>
            </a:r>
            <a:endParaRPr lang="zh-CN" altLang="en-US" sz="1200" dirty="0"/>
          </a:p>
        </p:txBody>
      </p:sp>
    </p:spTree>
    <p:extLst>
      <p:ext uri="{BB962C8B-B14F-4D97-AF65-F5344CB8AC3E}">
        <p14:creationId xmlns:p14="http://schemas.microsoft.com/office/powerpoint/2010/main" val="657874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213987"/>
            <a:ext cx="9261470" cy="1851986"/>
            <a:chOff x="1880006" y="2222864"/>
            <a:chExt cx="9261470" cy="1928114"/>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70" cy="1928114"/>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156855"/>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2</a:t>
              </a:r>
              <a:r>
                <a:rPr lang="zh-CN" altLang="en-US" sz="1600" dirty="0">
                  <a:solidFill>
                    <a:schemeClr val="tx1">
                      <a:lumMod val="65000"/>
                      <a:lumOff val="35000"/>
                    </a:schemeClr>
                  </a:solidFill>
                  <a:latin typeface="微软雅黑" panose="020B0503020204020204" charset="-122"/>
                  <a:ea typeface="微软雅黑" panose="020B0503020204020204" charset="-122"/>
                </a:rPr>
                <a:t>．配线（水平）子系统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配线子系统由工作区的信息模块、信息模块至电信间配线设备（</a:t>
              </a:r>
              <a:r>
                <a:rPr lang="en-US" altLang="zh-CN" sz="1600" dirty="0">
                  <a:solidFill>
                    <a:schemeClr val="tx1">
                      <a:lumMod val="65000"/>
                      <a:lumOff val="35000"/>
                    </a:schemeClr>
                  </a:solidFill>
                  <a:latin typeface="微软雅黑" panose="020B0503020204020204" charset="-122"/>
                  <a:ea typeface="微软雅黑" panose="020B0503020204020204" charset="-122"/>
                </a:rPr>
                <a:t>Floor Distributor</a:t>
              </a:r>
              <a:r>
                <a:rPr lang="zh-CN" altLang="en-US" sz="1600" dirty="0">
                  <a:solidFill>
                    <a:schemeClr val="tx1">
                      <a:lumMod val="65000"/>
                      <a:lumOff val="35000"/>
                    </a:schemeClr>
                  </a:solidFill>
                  <a:latin typeface="微软雅黑" panose="020B0503020204020204" charset="-122"/>
                  <a:ea typeface="微软雅黑" panose="020B0503020204020204" charset="-122"/>
                </a:rPr>
                <a:t>，</a:t>
              </a:r>
              <a:r>
                <a:rPr lang="en-US" altLang="zh-CN" sz="1600" dirty="0">
                  <a:solidFill>
                    <a:schemeClr val="tx1">
                      <a:lumMod val="65000"/>
                      <a:lumOff val="35000"/>
                    </a:schemeClr>
                  </a:solidFill>
                  <a:latin typeface="微软雅黑" panose="020B0503020204020204" charset="-122"/>
                  <a:ea typeface="微软雅黑" panose="020B0503020204020204" charset="-122"/>
                </a:rPr>
                <a:t>FD</a:t>
              </a:r>
              <a:r>
                <a:rPr lang="zh-CN" altLang="en-US" sz="1600" dirty="0">
                  <a:solidFill>
                    <a:schemeClr val="tx1">
                      <a:lumMod val="65000"/>
                      <a:lumOff val="35000"/>
                    </a:schemeClr>
                  </a:solidFill>
                  <a:latin typeface="微软雅黑" panose="020B0503020204020204" charset="-122"/>
                  <a:ea typeface="微软雅黑" panose="020B0503020204020204" charset="-122"/>
                </a:rPr>
                <a:t>）的连接线缆、电信间的配线设备及设备缆线和跳线等组成。配线子系统的线缆长度一般不超过</a:t>
              </a:r>
              <a:r>
                <a:rPr lang="en-US" altLang="zh-CN" sz="1600" dirty="0">
                  <a:solidFill>
                    <a:schemeClr val="tx1">
                      <a:lumMod val="65000"/>
                      <a:lumOff val="35000"/>
                    </a:schemeClr>
                  </a:solidFill>
                  <a:latin typeface="微软雅黑" panose="020B0503020204020204" charset="-122"/>
                  <a:ea typeface="微软雅黑" panose="020B0503020204020204" charset="-122"/>
                </a:rPr>
                <a:t>90</a:t>
              </a:r>
              <a:r>
                <a:rPr lang="zh-CN" altLang="en-US" sz="1600" dirty="0">
                  <a:solidFill>
                    <a:schemeClr val="tx1">
                      <a:lumMod val="65000"/>
                      <a:lumOff val="35000"/>
                    </a:schemeClr>
                  </a:solidFill>
                  <a:latin typeface="微软雅黑" panose="020B0503020204020204" charset="-122"/>
                  <a:ea typeface="微软雅黑" panose="020B0503020204020204" charset="-122"/>
                </a:rPr>
                <a:t>米。</a:t>
              </a:r>
            </a:p>
          </p:txBody>
        </p:sp>
      </p:grpSp>
      <p:sp>
        <p:nvSpPr>
          <p:cNvPr id="16" name="文本框 15">
            <a:extLst>
              <a:ext uri="{FF2B5EF4-FFF2-40B4-BE49-F238E27FC236}">
                <a16:creationId xmlns:a16="http://schemas.microsoft.com/office/drawing/2014/main" id="{F671BF76-F4ED-36DA-CF13-F56FB1E8BA01}"/>
              </a:ext>
            </a:extLst>
          </p:cNvPr>
          <p:cNvSpPr txBox="1"/>
          <p:nvPr/>
        </p:nvSpPr>
        <p:spPr>
          <a:xfrm>
            <a:off x="4785063" y="6137931"/>
            <a:ext cx="6125592" cy="276999"/>
          </a:xfrm>
          <a:prstGeom prst="rect">
            <a:avLst/>
          </a:prstGeom>
          <a:noFill/>
        </p:spPr>
        <p:txBody>
          <a:bodyPr wrap="square">
            <a:spAutoFit/>
          </a:bodyPr>
          <a:lstStyle/>
          <a:p>
            <a:r>
              <a:rPr lang="zh-CN" altLang="zh-CN" sz="1200" kern="100" dirty="0">
                <a:effectLst/>
                <a:ea typeface="方正兰亭刊黑_GBK"/>
                <a:cs typeface="Times New Roman" panose="02020603050405020304" pitchFamily="18" charset="0"/>
              </a:rPr>
              <a:t> </a:t>
            </a:r>
            <a:r>
              <a:rPr lang="zh-CN" altLang="en-US" sz="1200" kern="100" dirty="0">
                <a:ea typeface="方正兰亭刊黑_GBK"/>
                <a:cs typeface="Times New Roman" panose="02020603050405020304" pitchFamily="18" charset="0"/>
              </a:rPr>
              <a:t>配线</a:t>
            </a:r>
            <a:r>
              <a:rPr lang="zh-CN" altLang="zh-CN" sz="1200" kern="100" dirty="0">
                <a:effectLst/>
                <a:ea typeface="方正兰亭刊黑_GBK"/>
                <a:cs typeface="Times New Roman" panose="02020603050405020304" pitchFamily="18" charset="0"/>
              </a:rPr>
              <a:t>子系统</a:t>
            </a:r>
            <a:endParaRPr lang="zh-CN" altLang="en-US" sz="1200" dirty="0"/>
          </a:p>
        </p:txBody>
      </p:sp>
      <p:pic>
        <p:nvPicPr>
          <p:cNvPr id="3074" name="Picture 2">
            <a:extLst>
              <a:ext uri="{FF2B5EF4-FFF2-40B4-BE49-F238E27FC236}">
                <a16:creationId xmlns:a16="http://schemas.microsoft.com/office/drawing/2014/main" id="{2D7EC434-1384-16EA-566C-4BCC87B7F7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8974" y="4283516"/>
            <a:ext cx="4881552" cy="176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9312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4200294" cy="2207093"/>
            <a:chOff x="1880006" y="2222864"/>
            <a:chExt cx="8116251" cy="2207093"/>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90"/>
              <a:ext cx="7988727" cy="19958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8116251" cy="2207093"/>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8" y="2381343"/>
              <a:ext cx="7189059" cy="1526187"/>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3</a:t>
              </a:r>
              <a:r>
                <a:rPr lang="zh-CN" altLang="en-US" sz="1600" dirty="0">
                  <a:solidFill>
                    <a:schemeClr val="tx1">
                      <a:lumMod val="65000"/>
                      <a:lumOff val="35000"/>
                    </a:schemeClr>
                  </a:solidFill>
                  <a:latin typeface="微软雅黑" panose="020B0503020204020204" charset="-122"/>
                  <a:ea typeface="微软雅黑" panose="020B0503020204020204" charset="-122"/>
                </a:rPr>
                <a:t>．干线（垂直）子系统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干线子系统应由设备间的配线设备与跳线和设备间至各楼层配线间的连接线缆组成。</a:t>
              </a:r>
            </a:p>
          </p:txBody>
        </p:sp>
      </p:grpSp>
      <p:pic>
        <p:nvPicPr>
          <p:cNvPr id="4098" name="Picture 2">
            <a:extLst>
              <a:ext uri="{FF2B5EF4-FFF2-40B4-BE49-F238E27FC236}">
                <a16:creationId xmlns:a16="http://schemas.microsoft.com/office/drawing/2014/main" id="{285877B6-9AEF-5B2A-09D6-FB9CEE6D8E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2024558"/>
            <a:ext cx="3375025" cy="345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a:extLst>
              <a:ext uri="{FF2B5EF4-FFF2-40B4-BE49-F238E27FC236}">
                <a16:creationId xmlns:a16="http://schemas.microsoft.com/office/drawing/2014/main" id="{B9334F0A-6070-2013-71CD-7AEEFAABBACE}"/>
              </a:ext>
            </a:extLst>
          </p:cNvPr>
          <p:cNvSpPr txBox="1"/>
          <p:nvPr/>
        </p:nvSpPr>
        <p:spPr>
          <a:xfrm>
            <a:off x="6977848" y="5512486"/>
            <a:ext cx="6125592" cy="261610"/>
          </a:xfrm>
          <a:prstGeom prst="rect">
            <a:avLst/>
          </a:prstGeom>
          <a:noFill/>
        </p:spPr>
        <p:txBody>
          <a:bodyPr wrap="square">
            <a:spAutoFit/>
          </a:bodyPr>
          <a:lstStyle/>
          <a:p>
            <a:r>
              <a:rPr lang="zh-CN" altLang="zh-CN" sz="1100" kern="100" dirty="0">
                <a:effectLst/>
                <a:ea typeface="方正兰亭刊黑_GBK"/>
                <a:cs typeface="Times New Roman" panose="02020603050405020304" pitchFamily="18" charset="0"/>
              </a:rPr>
              <a:t>干线子系统</a:t>
            </a:r>
            <a:endParaRPr lang="zh-CN" altLang="en-US" sz="1100" dirty="0"/>
          </a:p>
        </p:txBody>
      </p:sp>
    </p:spTree>
    <p:extLst>
      <p:ext uri="{BB962C8B-B14F-4D97-AF65-F5344CB8AC3E}">
        <p14:creationId xmlns:p14="http://schemas.microsoft.com/office/powerpoint/2010/main" val="8555467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9261470" cy="1798719"/>
            <a:chOff x="1880006" y="2222864"/>
            <a:chExt cx="9261470" cy="1798719"/>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69"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526187"/>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4</a:t>
              </a:r>
              <a:r>
                <a:rPr lang="zh-CN" altLang="en-US" sz="1600" dirty="0">
                  <a:solidFill>
                    <a:schemeClr val="tx1">
                      <a:lumMod val="65000"/>
                      <a:lumOff val="35000"/>
                    </a:schemeClr>
                  </a:solidFill>
                  <a:latin typeface="微软雅黑" panose="020B0503020204020204" charset="-122"/>
                  <a:ea typeface="微软雅黑" panose="020B0503020204020204" charset="-122"/>
                </a:rPr>
                <a:t>．设备间子系统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设备间是在每一幢大楼的适当地点设置进线设备、进行网络管理，以及管理人员值班的场所。设备间子系统由综合布线系统的建筑物进线设备、电话、数据、计算机等各种主机设备及其保安配线设备等组成。</a:t>
              </a:r>
            </a:p>
          </p:txBody>
        </p:sp>
      </p:grpSp>
      <p:sp>
        <p:nvSpPr>
          <p:cNvPr id="16" name="文本框 15">
            <a:extLst>
              <a:ext uri="{FF2B5EF4-FFF2-40B4-BE49-F238E27FC236}">
                <a16:creationId xmlns:a16="http://schemas.microsoft.com/office/drawing/2014/main" id="{F671BF76-F4ED-36DA-CF13-F56FB1E8BA01}"/>
              </a:ext>
            </a:extLst>
          </p:cNvPr>
          <p:cNvSpPr txBox="1"/>
          <p:nvPr/>
        </p:nvSpPr>
        <p:spPr>
          <a:xfrm>
            <a:off x="4802819" y="6508317"/>
            <a:ext cx="6125592" cy="276999"/>
          </a:xfrm>
          <a:prstGeom prst="rect">
            <a:avLst/>
          </a:prstGeom>
          <a:noFill/>
        </p:spPr>
        <p:txBody>
          <a:bodyPr wrap="square">
            <a:spAutoFit/>
          </a:bodyPr>
          <a:lstStyle/>
          <a:p>
            <a:r>
              <a:rPr lang="zh-CN" altLang="zh-CN" sz="1200" kern="100" dirty="0">
                <a:effectLst/>
                <a:ea typeface="方正兰亭刊黑_GBK"/>
                <a:cs typeface="Times New Roman" panose="02020603050405020304" pitchFamily="18" charset="0"/>
              </a:rPr>
              <a:t> </a:t>
            </a:r>
            <a:r>
              <a:rPr lang="zh-CN" altLang="en-US" sz="1200" kern="100" dirty="0">
                <a:ea typeface="方正兰亭刊黑_GBK"/>
                <a:cs typeface="Times New Roman" panose="02020603050405020304" pitchFamily="18" charset="0"/>
              </a:rPr>
              <a:t>设备间</a:t>
            </a:r>
            <a:r>
              <a:rPr lang="zh-CN" altLang="zh-CN" sz="1200" kern="100" dirty="0">
                <a:effectLst/>
                <a:ea typeface="方正兰亭刊黑_GBK"/>
                <a:cs typeface="Times New Roman" panose="02020603050405020304" pitchFamily="18" charset="0"/>
              </a:rPr>
              <a:t>子系统</a:t>
            </a:r>
            <a:endParaRPr lang="zh-CN" altLang="en-US" sz="1200" dirty="0"/>
          </a:p>
        </p:txBody>
      </p:sp>
      <p:pic>
        <p:nvPicPr>
          <p:cNvPr id="5122" name="Picture 2">
            <a:extLst>
              <a:ext uri="{FF2B5EF4-FFF2-40B4-BE49-F238E27FC236}">
                <a16:creationId xmlns:a16="http://schemas.microsoft.com/office/drawing/2014/main" id="{F5C0FFED-2991-EFBE-0412-40E99F042ED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4760" y="4162514"/>
            <a:ext cx="3343706" cy="227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6924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9261470" cy="1798719"/>
            <a:chOff x="1880006" y="2222864"/>
            <a:chExt cx="9261470" cy="1798719"/>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69"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526187"/>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5</a:t>
              </a:r>
              <a:r>
                <a:rPr lang="zh-CN" altLang="en-US" sz="1600" dirty="0">
                  <a:solidFill>
                    <a:schemeClr val="tx1">
                      <a:lumMod val="65000"/>
                      <a:lumOff val="35000"/>
                    </a:schemeClr>
                  </a:solidFill>
                  <a:latin typeface="微软雅黑" panose="020B0503020204020204" charset="-122"/>
                  <a:ea typeface="微软雅黑" panose="020B0503020204020204" charset="-122"/>
                </a:rPr>
                <a:t>．管理子系统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管理子系统主要对工作区、电信间、设备间和进线间的配线设备、缆线和信息插座模块等设施按一定的模式进行标识和记录。标识管理是指在综合布线系统中对配线设备线缆、信息插座等设立标识，进行规范管理，以提高工作效率。</a:t>
              </a:r>
            </a:p>
          </p:txBody>
        </p:sp>
      </p:grpSp>
      <p:sp>
        <p:nvSpPr>
          <p:cNvPr id="16" name="文本框 15">
            <a:extLst>
              <a:ext uri="{FF2B5EF4-FFF2-40B4-BE49-F238E27FC236}">
                <a16:creationId xmlns:a16="http://schemas.microsoft.com/office/drawing/2014/main" id="{F671BF76-F4ED-36DA-CF13-F56FB1E8BA01}"/>
              </a:ext>
            </a:extLst>
          </p:cNvPr>
          <p:cNvSpPr txBox="1"/>
          <p:nvPr/>
        </p:nvSpPr>
        <p:spPr>
          <a:xfrm>
            <a:off x="4802819" y="6508317"/>
            <a:ext cx="6125592" cy="276999"/>
          </a:xfrm>
          <a:prstGeom prst="rect">
            <a:avLst/>
          </a:prstGeom>
          <a:noFill/>
        </p:spPr>
        <p:txBody>
          <a:bodyPr wrap="square">
            <a:spAutoFit/>
          </a:bodyPr>
          <a:lstStyle/>
          <a:p>
            <a:r>
              <a:rPr lang="zh-CN" altLang="zh-CN" sz="1200" kern="100" dirty="0">
                <a:effectLst/>
                <a:ea typeface="方正兰亭刊黑_GBK"/>
                <a:cs typeface="Times New Roman" panose="02020603050405020304" pitchFamily="18" charset="0"/>
              </a:rPr>
              <a:t> </a:t>
            </a:r>
            <a:r>
              <a:rPr lang="zh-CN" altLang="en-US" sz="1200" kern="100" dirty="0">
                <a:ea typeface="方正兰亭刊黑_GBK"/>
                <a:cs typeface="Times New Roman" panose="02020603050405020304" pitchFamily="18" charset="0"/>
              </a:rPr>
              <a:t>管理</a:t>
            </a:r>
            <a:r>
              <a:rPr lang="zh-CN" altLang="zh-CN" sz="1200" kern="100" dirty="0">
                <a:effectLst/>
                <a:ea typeface="方正兰亭刊黑_GBK"/>
                <a:cs typeface="Times New Roman" panose="02020603050405020304" pitchFamily="18" charset="0"/>
              </a:rPr>
              <a:t>子系统</a:t>
            </a:r>
            <a:endParaRPr lang="zh-CN" altLang="en-US" sz="1200" dirty="0"/>
          </a:p>
        </p:txBody>
      </p:sp>
      <p:pic>
        <p:nvPicPr>
          <p:cNvPr id="6146" name="Picture 2">
            <a:extLst>
              <a:ext uri="{FF2B5EF4-FFF2-40B4-BE49-F238E27FC236}">
                <a16:creationId xmlns:a16="http://schemas.microsoft.com/office/drawing/2014/main" id="{106B3C1A-DBD0-1D18-E72D-E6E11F576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4192" y="4254487"/>
            <a:ext cx="5358615" cy="1950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81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9261470" cy="1798719"/>
            <a:chOff x="1880006" y="2222864"/>
            <a:chExt cx="9261470" cy="1798719"/>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69"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156855"/>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6</a:t>
              </a:r>
              <a:r>
                <a:rPr lang="zh-CN" altLang="en-US" sz="1600" dirty="0">
                  <a:solidFill>
                    <a:schemeClr val="tx1">
                      <a:lumMod val="65000"/>
                      <a:lumOff val="35000"/>
                    </a:schemeClr>
                  </a:solidFill>
                  <a:latin typeface="微软雅黑" panose="020B0503020204020204" charset="-122"/>
                  <a:ea typeface="微软雅黑" panose="020B0503020204020204" charset="-122"/>
                </a:rPr>
                <a:t>．建筑群子系统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建筑群子系统是由两个及两个以上建筑物的电话、数据、电视系统组成的一个建筑群综合布线系统，包括连接各建筑物之间的缆线和配线设备（</a:t>
              </a:r>
              <a:r>
                <a:rPr lang="en-US" altLang="zh-CN" sz="1600" dirty="0">
                  <a:solidFill>
                    <a:schemeClr val="tx1">
                      <a:lumMod val="65000"/>
                      <a:lumOff val="35000"/>
                    </a:schemeClr>
                  </a:solidFill>
                  <a:latin typeface="微软雅黑" panose="020B0503020204020204" charset="-122"/>
                  <a:ea typeface="微软雅黑" panose="020B0503020204020204" charset="-122"/>
                </a:rPr>
                <a:t>Campus Distributor</a:t>
              </a:r>
              <a:r>
                <a:rPr lang="zh-CN" altLang="en-US" sz="1600" dirty="0">
                  <a:solidFill>
                    <a:schemeClr val="tx1">
                      <a:lumMod val="65000"/>
                      <a:lumOff val="35000"/>
                    </a:schemeClr>
                  </a:solidFill>
                  <a:latin typeface="微软雅黑" panose="020B0503020204020204" charset="-122"/>
                  <a:ea typeface="微软雅黑" panose="020B0503020204020204" charset="-122"/>
                </a:rPr>
                <a:t>，</a:t>
              </a:r>
              <a:r>
                <a:rPr lang="en-US" altLang="zh-CN" sz="1600" dirty="0">
                  <a:solidFill>
                    <a:schemeClr val="tx1">
                      <a:lumMod val="65000"/>
                      <a:lumOff val="35000"/>
                    </a:schemeClr>
                  </a:solidFill>
                  <a:latin typeface="微软雅黑" panose="020B0503020204020204" charset="-122"/>
                  <a:ea typeface="微软雅黑" panose="020B0503020204020204" charset="-122"/>
                </a:rPr>
                <a:t>CD</a:t>
              </a:r>
              <a:r>
                <a:rPr lang="zh-CN" altLang="en-US" sz="1600" dirty="0">
                  <a:solidFill>
                    <a:schemeClr val="tx1">
                      <a:lumMod val="65000"/>
                      <a:lumOff val="35000"/>
                    </a:schemeClr>
                  </a:solidFill>
                  <a:latin typeface="微软雅黑" panose="020B0503020204020204" charset="-122"/>
                  <a:ea typeface="微软雅黑" panose="020B0503020204020204" charset="-122"/>
                </a:rPr>
                <a:t>）。</a:t>
              </a:r>
            </a:p>
          </p:txBody>
        </p:sp>
      </p:grpSp>
      <p:sp>
        <p:nvSpPr>
          <p:cNvPr id="16" name="文本框 15">
            <a:extLst>
              <a:ext uri="{FF2B5EF4-FFF2-40B4-BE49-F238E27FC236}">
                <a16:creationId xmlns:a16="http://schemas.microsoft.com/office/drawing/2014/main" id="{F671BF76-F4ED-36DA-CF13-F56FB1E8BA01}"/>
              </a:ext>
            </a:extLst>
          </p:cNvPr>
          <p:cNvSpPr txBox="1"/>
          <p:nvPr/>
        </p:nvSpPr>
        <p:spPr>
          <a:xfrm>
            <a:off x="4802819" y="6508317"/>
            <a:ext cx="6125592" cy="276999"/>
          </a:xfrm>
          <a:prstGeom prst="rect">
            <a:avLst/>
          </a:prstGeom>
          <a:noFill/>
        </p:spPr>
        <p:txBody>
          <a:bodyPr wrap="square">
            <a:spAutoFit/>
          </a:bodyPr>
          <a:lstStyle/>
          <a:p>
            <a:r>
              <a:rPr lang="zh-CN" altLang="en-US" sz="1200" kern="100" dirty="0">
                <a:effectLst/>
                <a:ea typeface="方正兰亭刊黑_GBK"/>
                <a:cs typeface="Times New Roman" panose="02020603050405020304" pitchFamily="18" charset="0"/>
              </a:rPr>
              <a:t>建筑群子系统</a:t>
            </a:r>
            <a:endParaRPr lang="zh-CN" altLang="en-US" sz="1200" dirty="0"/>
          </a:p>
        </p:txBody>
      </p:sp>
      <p:pic>
        <p:nvPicPr>
          <p:cNvPr id="7170" name="Picture 2">
            <a:extLst>
              <a:ext uri="{FF2B5EF4-FFF2-40B4-BE49-F238E27FC236}">
                <a16:creationId xmlns:a16="http://schemas.microsoft.com/office/drawing/2014/main" id="{7E50C4FC-28E2-BD21-F76B-C7CDD2B651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016" y="4066469"/>
            <a:ext cx="5068994" cy="231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500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3.3.2</a:t>
            </a:r>
            <a:r>
              <a:rPr lang="zh-CN" altLang="en-US" sz="2000" kern="100" spc="10" dirty="0">
                <a:effectLst/>
                <a:latin typeface="方正大标宋简体"/>
                <a:cs typeface="Arial" panose="020B0604020202020204" pitchFamily="34" charset="0"/>
              </a:rPr>
              <a:t>综合布线系统结构</a:t>
            </a:r>
            <a:endParaRPr lang="zh-CN" altLang="en-US" sz="2000" dirty="0"/>
          </a:p>
        </p:txBody>
      </p:sp>
      <p:grpSp>
        <p:nvGrpSpPr>
          <p:cNvPr id="3" name="组合 2">
            <a:extLst>
              <a:ext uri="{FF2B5EF4-FFF2-40B4-BE49-F238E27FC236}">
                <a16:creationId xmlns:a16="http://schemas.microsoft.com/office/drawing/2014/main" id="{6D8303E9-5DC7-F254-FD9E-E6D42C9DA75F}"/>
              </a:ext>
            </a:extLst>
          </p:cNvPr>
          <p:cNvGrpSpPr/>
          <p:nvPr/>
        </p:nvGrpSpPr>
        <p:grpSpPr>
          <a:xfrm>
            <a:off x="1107648" y="2169597"/>
            <a:ext cx="9261470" cy="1798719"/>
            <a:chOff x="1880006" y="2222864"/>
            <a:chExt cx="9261470" cy="1798719"/>
          </a:xfrm>
        </p:grpSpPr>
        <p:sp>
          <p:nvSpPr>
            <p:cNvPr id="9" name="圆角矩形 5">
              <a:extLst>
                <a:ext uri="{FF2B5EF4-FFF2-40B4-BE49-F238E27FC236}">
                  <a16:creationId xmlns:a16="http://schemas.microsoft.com/office/drawing/2014/main" id="{F2D35C0C-ABD7-1395-1C02-5EFD3E0B6ADB}"/>
                </a:ext>
              </a:extLst>
            </p:cNvPr>
            <p:cNvSpPr/>
            <p:nvPr/>
          </p:nvSpPr>
          <p:spPr>
            <a:xfrm>
              <a:off x="1927632" y="2283189"/>
              <a:ext cx="9213844" cy="17383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a:extLst>
                <a:ext uri="{FF2B5EF4-FFF2-40B4-BE49-F238E27FC236}">
                  <a16:creationId xmlns:a16="http://schemas.microsoft.com/office/drawing/2014/main" id="{C73D30A7-9064-CE14-0CBB-9F2BA27ABF0D}"/>
                </a:ext>
              </a:extLst>
            </p:cNvPr>
            <p:cNvSpPr/>
            <p:nvPr/>
          </p:nvSpPr>
          <p:spPr>
            <a:xfrm>
              <a:off x="1880006" y="2222864"/>
              <a:ext cx="9261469" cy="1798719"/>
            </a:xfrm>
            <a:prstGeom prst="round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8BA1BE-DC91-0DA1-DC64-8210B5E76176}"/>
                </a:ext>
              </a:extLst>
            </p:cNvPr>
            <p:cNvSpPr txBox="1"/>
            <p:nvPr/>
          </p:nvSpPr>
          <p:spPr>
            <a:xfrm>
              <a:off x="2071309" y="2381343"/>
              <a:ext cx="8990267" cy="1526187"/>
            </a:xfrm>
            <a:prstGeom prst="rect">
              <a:avLst/>
            </a:prstGeom>
            <a:noFill/>
          </p:spPr>
          <p:txBody>
            <a:bodyPr wrap="square" rtlCol="0">
              <a:spAutoFit/>
            </a:bodyPr>
            <a:lstStyle/>
            <a:p>
              <a:pPr algn="just">
                <a:lnSpc>
                  <a:spcPct val="150000"/>
                </a:lnSpc>
              </a:pPr>
              <a:r>
                <a:rPr lang="en-US" altLang="zh-CN" sz="1600" dirty="0">
                  <a:solidFill>
                    <a:schemeClr val="tx1">
                      <a:lumMod val="65000"/>
                      <a:lumOff val="35000"/>
                    </a:schemeClr>
                  </a:solidFill>
                  <a:latin typeface="微软雅黑" panose="020B0503020204020204" charset="-122"/>
                  <a:ea typeface="微软雅黑" panose="020B0503020204020204" charset="-122"/>
                </a:rPr>
                <a:t>7</a:t>
              </a:r>
              <a:r>
                <a:rPr lang="zh-CN" altLang="en-US" sz="1600" dirty="0">
                  <a:solidFill>
                    <a:schemeClr val="tx1">
                      <a:lumMod val="65000"/>
                      <a:lumOff val="35000"/>
                    </a:schemeClr>
                  </a:solidFill>
                  <a:latin typeface="微软雅黑" panose="020B0503020204020204" charset="-122"/>
                  <a:ea typeface="微软雅黑" panose="020B0503020204020204" charset="-122"/>
                </a:rPr>
                <a:t>．进线间子系统</a:t>
              </a:r>
            </a:p>
            <a:p>
              <a:pPr algn="just">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进线间是建筑物外部通信和信息管线的入口，并可作为入口设施和建筑群配线设备的安装场地，如图所示。在进线间出现的网络线材主要为室内和室外光缆，语音线材主要为三类或五类的大对数线缆。通常一个建筑物宜设置一个进线间。</a:t>
              </a:r>
            </a:p>
          </p:txBody>
        </p:sp>
      </p:grpSp>
      <p:sp>
        <p:nvSpPr>
          <p:cNvPr id="16" name="文本框 15">
            <a:extLst>
              <a:ext uri="{FF2B5EF4-FFF2-40B4-BE49-F238E27FC236}">
                <a16:creationId xmlns:a16="http://schemas.microsoft.com/office/drawing/2014/main" id="{F671BF76-F4ED-36DA-CF13-F56FB1E8BA01}"/>
              </a:ext>
            </a:extLst>
          </p:cNvPr>
          <p:cNvSpPr txBox="1"/>
          <p:nvPr/>
        </p:nvSpPr>
        <p:spPr>
          <a:xfrm>
            <a:off x="4802819" y="6508317"/>
            <a:ext cx="6125592" cy="276999"/>
          </a:xfrm>
          <a:prstGeom prst="rect">
            <a:avLst/>
          </a:prstGeom>
          <a:noFill/>
        </p:spPr>
        <p:txBody>
          <a:bodyPr wrap="square">
            <a:spAutoFit/>
          </a:bodyPr>
          <a:lstStyle/>
          <a:p>
            <a:r>
              <a:rPr lang="zh-CN" altLang="en-US" sz="1200" kern="100" dirty="0">
                <a:effectLst/>
                <a:ea typeface="方正兰亭刊黑_GBK"/>
                <a:cs typeface="Times New Roman" panose="02020603050405020304" pitchFamily="18" charset="0"/>
              </a:rPr>
              <a:t>进线间子系统</a:t>
            </a:r>
            <a:endParaRPr lang="zh-CN" altLang="en-US" sz="1200" dirty="0"/>
          </a:p>
        </p:txBody>
      </p:sp>
      <p:pic>
        <p:nvPicPr>
          <p:cNvPr id="8194" name="Picture 2">
            <a:extLst>
              <a:ext uri="{FF2B5EF4-FFF2-40B4-BE49-F238E27FC236}">
                <a16:creationId xmlns:a16="http://schemas.microsoft.com/office/drawing/2014/main" id="{2D2EC412-2FCE-A16A-B303-298970BCBD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0321" y="4162514"/>
            <a:ext cx="4034576" cy="2245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929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3.3.3 </a:t>
            </a:r>
            <a:r>
              <a:rPr lang="zh-CN" altLang="en-US" sz="2000" kern="100" spc="10" dirty="0">
                <a:effectLst/>
                <a:latin typeface="方正大标宋简体"/>
                <a:cs typeface="Arial" panose="020B0604020202020204" pitchFamily="34" charset="0"/>
              </a:rPr>
              <a:t>室内综合布线设计</a:t>
            </a:r>
            <a:endParaRPr lang="zh-CN" altLang="en-US" sz="2000" dirty="0"/>
          </a:p>
        </p:txBody>
      </p:sp>
      <p:sp>
        <p:nvSpPr>
          <p:cNvPr id="13" name="文本框 12">
            <a:extLst>
              <a:ext uri="{FF2B5EF4-FFF2-40B4-BE49-F238E27FC236}">
                <a16:creationId xmlns:a16="http://schemas.microsoft.com/office/drawing/2014/main" id="{9B2A0956-190A-E5B5-93CB-69AB0ADBB0CB}"/>
              </a:ext>
            </a:extLst>
          </p:cNvPr>
          <p:cNvSpPr txBox="1"/>
          <p:nvPr/>
        </p:nvSpPr>
        <p:spPr>
          <a:xfrm>
            <a:off x="1171852" y="2429329"/>
            <a:ext cx="6125592" cy="369332"/>
          </a:xfrm>
          <a:prstGeom prst="rect">
            <a:avLst/>
          </a:prstGeom>
          <a:noFill/>
        </p:spPr>
        <p:txBody>
          <a:bodyPr wrap="square">
            <a:spAutoFit/>
          </a:bodyPr>
          <a:lstStyle/>
          <a:p>
            <a:pPr indent="254000" algn="just"/>
            <a:r>
              <a:rPr lang="en-US" altLang="zh-CN" sz="1800" b="1" kern="100" dirty="0">
                <a:solidFill>
                  <a:srgbClr val="000000"/>
                </a:solidFill>
                <a:effectLst/>
                <a:latin typeface="方正兰亭中黑_GBK"/>
              </a:rPr>
              <a:t>1</a:t>
            </a:r>
            <a:r>
              <a:rPr lang="zh-CN" altLang="zh-CN" sz="1800" b="1" kern="100" dirty="0">
                <a:solidFill>
                  <a:srgbClr val="000000"/>
                </a:solidFill>
                <a:effectLst/>
                <a:latin typeface="方正兰亭中黑_GBK"/>
              </a:rPr>
              <a:t>．室内综合布线总体设计</a:t>
            </a:r>
            <a:endParaRPr lang="zh-CN" altLang="zh-CN" sz="1800" b="1" kern="1000" dirty="0">
              <a:effectLst/>
              <a:latin typeface="方正兰亭中黑_GBK"/>
            </a:endParaRPr>
          </a:p>
        </p:txBody>
      </p:sp>
      <p:sp>
        <p:nvSpPr>
          <p:cNvPr id="15" name="文本框 14">
            <a:extLst>
              <a:ext uri="{FF2B5EF4-FFF2-40B4-BE49-F238E27FC236}">
                <a16:creationId xmlns:a16="http://schemas.microsoft.com/office/drawing/2014/main" id="{990BD17D-F83A-FD3C-45BB-4CCC3853B691}"/>
              </a:ext>
            </a:extLst>
          </p:cNvPr>
          <p:cNvSpPr txBox="1"/>
          <p:nvPr/>
        </p:nvSpPr>
        <p:spPr>
          <a:xfrm>
            <a:off x="1171852" y="2969221"/>
            <a:ext cx="6125592" cy="2308324"/>
          </a:xfrm>
          <a:prstGeom prst="rect">
            <a:avLst/>
          </a:prstGeom>
          <a:noFill/>
        </p:spPr>
        <p:txBody>
          <a:bodyPr wrap="square">
            <a:spAutoFit/>
          </a:bodyPr>
          <a:lstStyle/>
          <a:p>
            <a:pPr indent="254000" algn="just"/>
            <a:r>
              <a:rPr lang="en-US" altLang="zh-CN" sz="1800" b="1" kern="100" dirty="0">
                <a:solidFill>
                  <a:srgbClr val="000000"/>
                </a:solidFill>
                <a:effectLst/>
                <a:latin typeface="方正兰亭中黑_GBK"/>
              </a:rPr>
              <a:t>2</a:t>
            </a:r>
            <a:r>
              <a:rPr lang="zh-CN" altLang="zh-CN" sz="1800" b="1" kern="100" dirty="0">
                <a:solidFill>
                  <a:srgbClr val="000000"/>
                </a:solidFill>
                <a:effectLst/>
                <a:latin typeface="方正兰亭中黑_GBK"/>
              </a:rPr>
              <a:t>．室内综合布线设计原则</a:t>
            </a:r>
            <a:endParaRPr lang="en-US" altLang="zh-CN" sz="1800" b="1" kern="100" dirty="0">
              <a:solidFill>
                <a:srgbClr val="000000"/>
              </a:solidFill>
              <a:effectLst/>
              <a:latin typeface="方正兰亭中黑_GBK"/>
            </a:endParaRPr>
          </a:p>
          <a:p>
            <a:pPr indent="254000" algn="just"/>
            <a:endParaRPr lang="en-US" altLang="zh-CN" sz="1800" b="1" kern="100" dirty="0">
              <a:solidFill>
                <a:srgbClr val="000000"/>
              </a:solidFill>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综合布线</a:t>
            </a:r>
            <a:endParaRPr lang="en-US" altLang="zh-CN" b="1" kern="1000" dirty="0">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点对点连接</a:t>
            </a:r>
            <a:endParaRPr lang="en-US" altLang="zh-CN" b="1" kern="1000" dirty="0">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注重美观</a:t>
            </a:r>
            <a:endParaRPr lang="en-US" altLang="zh-CN" b="1" kern="1000" dirty="0">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简约设计</a:t>
            </a:r>
            <a:endParaRPr lang="en-US" altLang="zh-CN" b="1" kern="1000" dirty="0">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适当冗余</a:t>
            </a:r>
            <a:endParaRPr lang="en-US" altLang="zh-CN" b="1" kern="1000" dirty="0">
              <a:effectLst/>
              <a:latin typeface="方正兰亭中黑_GBK"/>
            </a:endParaRPr>
          </a:p>
          <a:p>
            <a:pPr marL="742950" lvl="1" indent="-285750" algn="just">
              <a:buFont typeface="Wingdings" panose="05000000000000000000" pitchFamily="2" charset="2"/>
              <a:buChar char="u"/>
            </a:pPr>
            <a:r>
              <a:rPr lang="zh-CN" altLang="en-US" b="1" kern="1000" dirty="0">
                <a:effectLst/>
                <a:latin typeface="方正兰亭中黑_GBK"/>
              </a:rPr>
              <a:t>经济实用</a:t>
            </a:r>
            <a:endParaRPr lang="zh-CN" altLang="zh-CN" b="1" kern="1000" dirty="0">
              <a:effectLst/>
              <a:latin typeface="方正兰亭中黑_GBK"/>
            </a:endParaRPr>
          </a:p>
        </p:txBody>
      </p:sp>
      <p:graphicFrame>
        <p:nvGraphicFramePr>
          <p:cNvPr id="20" name="图表 19">
            <a:extLst>
              <a:ext uri="{FF2B5EF4-FFF2-40B4-BE49-F238E27FC236}">
                <a16:creationId xmlns:a16="http://schemas.microsoft.com/office/drawing/2014/main" id="{83776F4B-8DE9-C6DB-2586-6D83288A35FA}"/>
              </a:ext>
            </a:extLst>
          </p:cNvPr>
          <p:cNvGraphicFramePr/>
          <p:nvPr>
            <p:extLst>
              <p:ext uri="{D42A27DB-BD31-4B8C-83A1-F6EECF244321}">
                <p14:modId xmlns:p14="http://schemas.microsoft.com/office/powerpoint/2010/main" val="1517522497"/>
              </p:ext>
            </p:extLst>
          </p:nvPr>
        </p:nvGraphicFramePr>
        <p:xfrm>
          <a:off x="6308284" y="1929266"/>
          <a:ext cx="4121238" cy="3545354"/>
        </p:xfrm>
        <a:graphic>
          <a:graphicData uri="http://schemas.openxmlformats.org/drawingml/2006/chart">
            <c:chart xmlns:c="http://schemas.openxmlformats.org/drawingml/2006/chart" xmlns:r="http://schemas.openxmlformats.org/officeDocument/2006/relationships" r:id="rId2"/>
          </a:graphicData>
        </a:graphic>
      </p:graphicFrame>
      <p:sp>
        <p:nvSpPr>
          <p:cNvPr id="21" name="同心圆 24">
            <a:extLst>
              <a:ext uri="{FF2B5EF4-FFF2-40B4-BE49-F238E27FC236}">
                <a16:creationId xmlns:a16="http://schemas.microsoft.com/office/drawing/2014/main" id="{B530C372-2CDA-B5BB-54F4-62903A08DAD1}"/>
              </a:ext>
            </a:extLst>
          </p:cNvPr>
          <p:cNvSpPr>
            <a:spLocks noChangeAspect="1"/>
          </p:cNvSpPr>
          <p:nvPr/>
        </p:nvSpPr>
        <p:spPr>
          <a:xfrm>
            <a:off x="6990047" y="2407718"/>
            <a:ext cx="2647194" cy="2647194"/>
          </a:xfrm>
          <a:prstGeom prst="donut">
            <a:avLst>
              <a:gd name="adj" fmla="val 5832"/>
            </a:avLst>
          </a:prstGeom>
          <a:solidFill>
            <a:sysClr val="window" lastClr="CCE8C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2" name="Freeform 165">
            <a:extLst>
              <a:ext uri="{FF2B5EF4-FFF2-40B4-BE49-F238E27FC236}">
                <a16:creationId xmlns:a16="http://schemas.microsoft.com/office/drawing/2014/main" id="{4354DE90-10CA-A231-3017-672242D404B6}"/>
              </a:ext>
            </a:extLst>
          </p:cNvPr>
          <p:cNvSpPr>
            <a:spLocks noChangeAspect="1" noEditPoints="1"/>
          </p:cNvSpPr>
          <p:nvPr/>
        </p:nvSpPr>
        <p:spPr bwMode="auto">
          <a:xfrm>
            <a:off x="7856033" y="3247623"/>
            <a:ext cx="892055" cy="827878"/>
          </a:xfrm>
          <a:custGeom>
            <a:avLst/>
            <a:gdLst>
              <a:gd name="T0" fmla="*/ 264 w 278"/>
              <a:gd name="T1" fmla="*/ 223 h 258"/>
              <a:gd name="T2" fmla="*/ 248 w 278"/>
              <a:gd name="T3" fmla="*/ 223 h 258"/>
              <a:gd name="T4" fmla="*/ 248 w 278"/>
              <a:gd name="T5" fmla="*/ 133 h 258"/>
              <a:gd name="T6" fmla="*/ 264 w 278"/>
              <a:gd name="T7" fmla="*/ 133 h 258"/>
              <a:gd name="T8" fmla="*/ 264 w 278"/>
              <a:gd name="T9" fmla="*/ 115 h 258"/>
              <a:gd name="T10" fmla="*/ 13 w 278"/>
              <a:gd name="T11" fmla="*/ 115 h 258"/>
              <a:gd name="T12" fmla="*/ 13 w 278"/>
              <a:gd name="T13" fmla="*/ 133 h 258"/>
              <a:gd name="T14" fmla="*/ 29 w 278"/>
              <a:gd name="T15" fmla="*/ 133 h 258"/>
              <a:gd name="T16" fmla="*/ 29 w 278"/>
              <a:gd name="T17" fmla="*/ 223 h 258"/>
              <a:gd name="T18" fmla="*/ 13 w 278"/>
              <a:gd name="T19" fmla="*/ 223 h 258"/>
              <a:gd name="T20" fmla="*/ 13 w 278"/>
              <a:gd name="T21" fmla="*/ 239 h 258"/>
              <a:gd name="T22" fmla="*/ 0 w 278"/>
              <a:gd name="T23" fmla="*/ 239 h 258"/>
              <a:gd name="T24" fmla="*/ 0 w 278"/>
              <a:gd name="T25" fmla="*/ 258 h 258"/>
              <a:gd name="T26" fmla="*/ 278 w 278"/>
              <a:gd name="T27" fmla="*/ 258 h 258"/>
              <a:gd name="T28" fmla="*/ 278 w 278"/>
              <a:gd name="T29" fmla="*/ 239 h 258"/>
              <a:gd name="T30" fmla="*/ 264 w 278"/>
              <a:gd name="T31" fmla="*/ 239 h 258"/>
              <a:gd name="T32" fmla="*/ 264 w 278"/>
              <a:gd name="T33" fmla="*/ 223 h 258"/>
              <a:gd name="T34" fmla="*/ 91 w 278"/>
              <a:gd name="T35" fmla="*/ 223 h 258"/>
              <a:gd name="T36" fmla="*/ 61 w 278"/>
              <a:gd name="T37" fmla="*/ 223 h 258"/>
              <a:gd name="T38" fmla="*/ 61 w 278"/>
              <a:gd name="T39" fmla="*/ 133 h 258"/>
              <a:gd name="T40" fmla="*/ 91 w 278"/>
              <a:gd name="T41" fmla="*/ 133 h 258"/>
              <a:gd name="T42" fmla="*/ 91 w 278"/>
              <a:gd name="T43" fmla="*/ 223 h 258"/>
              <a:gd name="T44" fmla="*/ 155 w 278"/>
              <a:gd name="T45" fmla="*/ 223 h 258"/>
              <a:gd name="T46" fmla="*/ 123 w 278"/>
              <a:gd name="T47" fmla="*/ 223 h 258"/>
              <a:gd name="T48" fmla="*/ 123 w 278"/>
              <a:gd name="T49" fmla="*/ 133 h 258"/>
              <a:gd name="T50" fmla="*/ 155 w 278"/>
              <a:gd name="T51" fmla="*/ 133 h 258"/>
              <a:gd name="T52" fmla="*/ 155 w 278"/>
              <a:gd name="T53" fmla="*/ 223 h 258"/>
              <a:gd name="T54" fmla="*/ 217 w 278"/>
              <a:gd name="T55" fmla="*/ 223 h 258"/>
              <a:gd name="T56" fmla="*/ 187 w 278"/>
              <a:gd name="T57" fmla="*/ 223 h 258"/>
              <a:gd name="T58" fmla="*/ 187 w 278"/>
              <a:gd name="T59" fmla="*/ 133 h 258"/>
              <a:gd name="T60" fmla="*/ 217 w 278"/>
              <a:gd name="T61" fmla="*/ 133 h 258"/>
              <a:gd name="T62" fmla="*/ 217 w 278"/>
              <a:gd name="T63" fmla="*/ 223 h 258"/>
              <a:gd name="T64" fmla="*/ 139 w 278"/>
              <a:gd name="T65" fmla="*/ 0 h 258"/>
              <a:gd name="T66" fmla="*/ 0 w 278"/>
              <a:gd name="T67" fmla="*/ 93 h 258"/>
              <a:gd name="T68" fmla="*/ 0 w 278"/>
              <a:gd name="T69" fmla="*/ 101 h 258"/>
              <a:gd name="T70" fmla="*/ 278 w 278"/>
              <a:gd name="T71" fmla="*/ 101 h 258"/>
              <a:gd name="T72" fmla="*/ 278 w 278"/>
              <a:gd name="T73" fmla="*/ 93 h 258"/>
              <a:gd name="T74" fmla="*/ 139 w 278"/>
              <a:gd name="T75" fmla="*/ 0 h 258"/>
              <a:gd name="T76" fmla="*/ 187 w 278"/>
              <a:gd name="T77" fmla="*/ 71 h 258"/>
              <a:gd name="T78" fmla="*/ 89 w 278"/>
              <a:gd name="T79" fmla="*/ 71 h 258"/>
              <a:gd name="T80" fmla="*/ 89 w 278"/>
              <a:gd name="T81" fmla="*/ 69 h 258"/>
              <a:gd name="T82" fmla="*/ 139 w 278"/>
              <a:gd name="T83" fmla="*/ 35 h 258"/>
              <a:gd name="T84" fmla="*/ 187 w 278"/>
              <a:gd name="T85" fmla="*/ 69 h 258"/>
              <a:gd name="T86" fmla="*/ 187 w 278"/>
              <a:gd name="T87" fmla="*/ 7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8" h="258">
                <a:moveTo>
                  <a:pt x="264" y="223"/>
                </a:moveTo>
                <a:lnTo>
                  <a:pt x="248" y="223"/>
                </a:lnTo>
                <a:lnTo>
                  <a:pt x="248" y="133"/>
                </a:lnTo>
                <a:lnTo>
                  <a:pt x="264" y="133"/>
                </a:lnTo>
                <a:lnTo>
                  <a:pt x="264" y="115"/>
                </a:lnTo>
                <a:lnTo>
                  <a:pt x="13" y="115"/>
                </a:lnTo>
                <a:lnTo>
                  <a:pt x="13" y="133"/>
                </a:lnTo>
                <a:lnTo>
                  <a:pt x="29" y="133"/>
                </a:lnTo>
                <a:lnTo>
                  <a:pt x="29" y="223"/>
                </a:lnTo>
                <a:lnTo>
                  <a:pt x="13" y="223"/>
                </a:lnTo>
                <a:lnTo>
                  <a:pt x="13" y="239"/>
                </a:lnTo>
                <a:lnTo>
                  <a:pt x="0" y="239"/>
                </a:lnTo>
                <a:lnTo>
                  <a:pt x="0" y="258"/>
                </a:lnTo>
                <a:lnTo>
                  <a:pt x="278" y="258"/>
                </a:lnTo>
                <a:lnTo>
                  <a:pt x="278" y="239"/>
                </a:lnTo>
                <a:lnTo>
                  <a:pt x="264" y="239"/>
                </a:lnTo>
                <a:lnTo>
                  <a:pt x="264" y="223"/>
                </a:lnTo>
                <a:close/>
                <a:moveTo>
                  <a:pt x="91" y="223"/>
                </a:moveTo>
                <a:lnTo>
                  <a:pt x="61" y="223"/>
                </a:lnTo>
                <a:lnTo>
                  <a:pt x="61" y="133"/>
                </a:lnTo>
                <a:lnTo>
                  <a:pt x="91" y="133"/>
                </a:lnTo>
                <a:lnTo>
                  <a:pt x="91" y="223"/>
                </a:lnTo>
                <a:close/>
                <a:moveTo>
                  <a:pt x="155" y="223"/>
                </a:moveTo>
                <a:lnTo>
                  <a:pt x="123" y="223"/>
                </a:lnTo>
                <a:lnTo>
                  <a:pt x="123" y="133"/>
                </a:lnTo>
                <a:lnTo>
                  <a:pt x="155" y="133"/>
                </a:lnTo>
                <a:lnTo>
                  <a:pt x="155" y="223"/>
                </a:lnTo>
                <a:close/>
                <a:moveTo>
                  <a:pt x="217" y="223"/>
                </a:moveTo>
                <a:lnTo>
                  <a:pt x="187" y="223"/>
                </a:lnTo>
                <a:lnTo>
                  <a:pt x="187" y="133"/>
                </a:lnTo>
                <a:lnTo>
                  <a:pt x="217" y="133"/>
                </a:lnTo>
                <a:lnTo>
                  <a:pt x="217" y="223"/>
                </a:lnTo>
                <a:close/>
                <a:moveTo>
                  <a:pt x="139" y="0"/>
                </a:moveTo>
                <a:lnTo>
                  <a:pt x="0" y="93"/>
                </a:lnTo>
                <a:lnTo>
                  <a:pt x="0" y="101"/>
                </a:lnTo>
                <a:lnTo>
                  <a:pt x="278" y="101"/>
                </a:lnTo>
                <a:lnTo>
                  <a:pt x="278" y="93"/>
                </a:lnTo>
                <a:lnTo>
                  <a:pt x="139" y="0"/>
                </a:lnTo>
                <a:close/>
                <a:moveTo>
                  <a:pt x="187" y="71"/>
                </a:moveTo>
                <a:lnTo>
                  <a:pt x="89" y="71"/>
                </a:lnTo>
                <a:lnTo>
                  <a:pt x="89" y="69"/>
                </a:lnTo>
                <a:lnTo>
                  <a:pt x="139" y="35"/>
                </a:lnTo>
                <a:lnTo>
                  <a:pt x="187" y="69"/>
                </a:lnTo>
                <a:lnTo>
                  <a:pt x="187" y="71"/>
                </a:lnTo>
                <a:close/>
              </a:path>
            </a:pathLst>
          </a:custGeom>
          <a:solidFill>
            <a:srgbClr val="E1495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Tree>
    <p:extLst>
      <p:ext uri="{BB962C8B-B14F-4D97-AF65-F5344CB8AC3E}">
        <p14:creationId xmlns:p14="http://schemas.microsoft.com/office/powerpoint/2010/main" val="336347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ppt_w</p:attrName>
                                        </p:attrNameLst>
                                      </p:cBhvr>
                                      <p:tavLst>
                                        <p:tav tm="0">
                                          <p:val>
                                            <p:fltVal val="0"/>
                                          </p:val>
                                        </p:tav>
                                        <p:tav tm="100000">
                                          <p:val>
                                            <p:strVal val="#ppt_w"/>
                                          </p:val>
                                        </p:tav>
                                      </p:tavLst>
                                    </p:anim>
                                    <p:anim calcmode="lin" valueType="num">
                                      <p:cBhvr>
                                        <p:cTn id="8" dur="750" fill="hold"/>
                                        <p:tgtEl>
                                          <p:spTgt spid="20"/>
                                        </p:tgtEl>
                                        <p:attrNameLst>
                                          <p:attrName>ppt_h</p:attrName>
                                        </p:attrNameLst>
                                      </p:cBhvr>
                                      <p:tavLst>
                                        <p:tav tm="0">
                                          <p:val>
                                            <p:fltVal val="0"/>
                                          </p:val>
                                        </p:tav>
                                        <p:tav tm="100000">
                                          <p:val>
                                            <p:strVal val="#ppt_h"/>
                                          </p:val>
                                        </p:tav>
                                      </p:tavLst>
                                    </p:anim>
                                    <p:anim calcmode="lin" valueType="num">
                                      <p:cBhvr>
                                        <p:cTn id="9" dur="750" fill="hold"/>
                                        <p:tgtEl>
                                          <p:spTgt spid="20"/>
                                        </p:tgtEl>
                                        <p:attrNameLst>
                                          <p:attrName>style.rotation</p:attrName>
                                        </p:attrNameLst>
                                      </p:cBhvr>
                                      <p:tavLst>
                                        <p:tav tm="0">
                                          <p:val>
                                            <p:fltVal val="360"/>
                                          </p:val>
                                        </p:tav>
                                        <p:tav tm="100000">
                                          <p:val>
                                            <p:fltVal val="0"/>
                                          </p:val>
                                        </p:tav>
                                      </p:tavLst>
                                    </p:anim>
                                    <p:animEffect transition="in" filter="fade">
                                      <p:cBhvr>
                                        <p:cTn id="10" dur="750"/>
                                        <p:tgtEl>
                                          <p:spTgt spid="20"/>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2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3.3.3 </a:t>
            </a:r>
            <a:r>
              <a:rPr lang="zh-CN" altLang="en-US" sz="2000" kern="100" spc="10" dirty="0">
                <a:effectLst/>
                <a:latin typeface="方正大标宋简体"/>
                <a:cs typeface="Arial" panose="020B0604020202020204" pitchFamily="34" charset="0"/>
              </a:rPr>
              <a:t>室内综合布线设计</a:t>
            </a:r>
            <a:endParaRPr lang="zh-CN" altLang="en-US" sz="2000" dirty="0"/>
          </a:p>
        </p:txBody>
      </p:sp>
      <p:sp>
        <p:nvSpPr>
          <p:cNvPr id="12" name="文本框 11">
            <a:extLst>
              <a:ext uri="{FF2B5EF4-FFF2-40B4-BE49-F238E27FC236}">
                <a16:creationId xmlns:a16="http://schemas.microsoft.com/office/drawing/2014/main" id="{51C0D64C-CF65-79FA-4F9E-74C44D373B21}"/>
              </a:ext>
            </a:extLst>
          </p:cNvPr>
          <p:cNvSpPr txBox="1"/>
          <p:nvPr/>
        </p:nvSpPr>
        <p:spPr>
          <a:xfrm>
            <a:off x="749940" y="2302408"/>
            <a:ext cx="6125592" cy="369332"/>
          </a:xfrm>
          <a:prstGeom prst="rect">
            <a:avLst/>
          </a:prstGeom>
          <a:noFill/>
        </p:spPr>
        <p:txBody>
          <a:bodyPr wrap="square">
            <a:spAutoFit/>
          </a:bodyPr>
          <a:lstStyle/>
          <a:p>
            <a:pPr indent="254000" algn="just"/>
            <a:r>
              <a:rPr lang="en-US" altLang="zh-CN" sz="1800" b="1" kern="100" dirty="0">
                <a:solidFill>
                  <a:srgbClr val="000000"/>
                </a:solidFill>
                <a:effectLst/>
                <a:latin typeface="方正兰亭中黑_GBK"/>
              </a:rPr>
              <a:t>3</a:t>
            </a:r>
            <a:r>
              <a:rPr lang="zh-CN" altLang="zh-CN" sz="1800" b="1" kern="100" dirty="0">
                <a:solidFill>
                  <a:srgbClr val="000000"/>
                </a:solidFill>
                <a:effectLst/>
                <a:latin typeface="方正兰亭中黑_GBK"/>
              </a:rPr>
              <a:t>．室内综合布线常用方式</a:t>
            </a:r>
            <a:endParaRPr lang="zh-CN" altLang="zh-CN" sz="1800" b="1" kern="1000" dirty="0">
              <a:effectLst/>
              <a:latin typeface="方正兰亭中黑_GBK"/>
            </a:endParaRPr>
          </a:p>
        </p:txBody>
      </p:sp>
      <p:sp>
        <p:nvSpPr>
          <p:cNvPr id="14" name="文本框 13">
            <a:extLst>
              <a:ext uri="{FF2B5EF4-FFF2-40B4-BE49-F238E27FC236}">
                <a16:creationId xmlns:a16="http://schemas.microsoft.com/office/drawing/2014/main" id="{8592494B-8B1B-A74B-C83D-AB3BD241A173}"/>
              </a:ext>
            </a:extLst>
          </p:cNvPr>
          <p:cNvSpPr txBox="1"/>
          <p:nvPr/>
        </p:nvSpPr>
        <p:spPr>
          <a:xfrm>
            <a:off x="807197" y="2685434"/>
            <a:ext cx="9641819" cy="923330"/>
          </a:xfrm>
          <a:prstGeom prst="rect">
            <a:avLst/>
          </a:prstGeom>
          <a:noFill/>
        </p:spPr>
        <p:txBody>
          <a:bodyPr wrap="square">
            <a:spAutoFit/>
          </a:bodyPr>
          <a:lstStyle/>
          <a:p>
            <a:pPr indent="254000" algn="just"/>
            <a:r>
              <a:rPr lang="zh-CN" altLang="zh-CN" sz="1800" kern="100" dirty="0">
                <a:solidFill>
                  <a:srgbClr val="000000"/>
                </a:solidFill>
                <a:effectLst/>
                <a:latin typeface="方正兰亭刊黑_GBK"/>
                <a:cs typeface="Times New Roman" panose="02020603050405020304" pitchFamily="18" charset="0"/>
              </a:rPr>
              <a:t>（</a:t>
            </a:r>
            <a:r>
              <a:rPr lang="en-US" altLang="zh-CN" sz="1800" kern="100" dirty="0">
                <a:solidFill>
                  <a:srgbClr val="000000"/>
                </a:solidFill>
                <a:effectLst/>
                <a:latin typeface="方正兰亭刊黑_GBK"/>
                <a:cs typeface="Times New Roman" panose="02020603050405020304" pitchFamily="18" charset="0"/>
              </a:rPr>
              <a:t>1</a:t>
            </a:r>
            <a:r>
              <a:rPr lang="zh-CN" altLang="zh-CN" sz="1800" kern="100" dirty="0">
                <a:solidFill>
                  <a:srgbClr val="000000"/>
                </a:solidFill>
                <a:effectLst/>
                <a:latin typeface="方正兰亭刊黑_GBK"/>
                <a:cs typeface="Times New Roman" panose="02020603050405020304" pitchFamily="18" charset="0"/>
              </a:rPr>
              <a:t>）埋入式</a:t>
            </a:r>
            <a:endParaRPr lang="zh-CN" altLang="zh-CN" sz="1800" kern="1000" dirty="0">
              <a:effectLst/>
              <a:latin typeface="方正兰亭刊黑_GBK"/>
              <a:cs typeface="Times New Roman" panose="02020603050405020304" pitchFamily="18" charset="0"/>
            </a:endParaRPr>
          </a:p>
          <a:p>
            <a:pPr indent="254000" algn="just"/>
            <a:r>
              <a:rPr lang="zh-CN" altLang="zh-CN" sz="1800" kern="100" dirty="0">
                <a:solidFill>
                  <a:srgbClr val="000000"/>
                </a:solidFill>
                <a:effectLst/>
                <a:latin typeface="方正兰亭刊黑_GBK"/>
                <a:cs typeface="Times New Roman" panose="02020603050405020304" pitchFamily="18" charset="0"/>
              </a:rPr>
              <a:t>埋入式布线是指将线缆穿入</a:t>
            </a:r>
            <a:r>
              <a:rPr lang="en-US" altLang="zh-CN" sz="1800" kern="100" dirty="0">
                <a:solidFill>
                  <a:srgbClr val="000000"/>
                </a:solidFill>
                <a:effectLst/>
                <a:latin typeface="方正兰亭刊黑_GBK"/>
                <a:cs typeface="Times New Roman" panose="02020603050405020304" pitchFamily="18" charset="0"/>
              </a:rPr>
              <a:t>PVC</a:t>
            </a:r>
            <a:r>
              <a:rPr lang="zh-CN" altLang="zh-CN" sz="1800" kern="100" dirty="0">
                <a:solidFill>
                  <a:srgbClr val="000000"/>
                </a:solidFill>
                <a:effectLst/>
                <a:latin typeface="方正兰亭刊黑_GBK"/>
                <a:cs typeface="Times New Roman" panose="02020603050405020304" pitchFamily="18" charset="0"/>
              </a:rPr>
              <a:t>（</a:t>
            </a:r>
            <a:r>
              <a:rPr lang="en-US" altLang="zh-CN" sz="1800" kern="100" dirty="0">
                <a:solidFill>
                  <a:srgbClr val="000000"/>
                </a:solidFill>
                <a:effectLst/>
                <a:latin typeface="方正兰亭刊黑_GBK"/>
                <a:cs typeface="Times New Roman" panose="02020603050405020304" pitchFamily="18" charset="0"/>
              </a:rPr>
              <a:t>Poly Vinyl Chloride</a:t>
            </a:r>
            <a:r>
              <a:rPr lang="zh-CN" altLang="zh-CN" sz="1800" kern="100" dirty="0">
                <a:solidFill>
                  <a:srgbClr val="000000"/>
                </a:solidFill>
                <a:effectLst/>
                <a:latin typeface="方正兰亭刊黑_GBK"/>
                <a:cs typeface="Times New Roman" panose="02020603050405020304" pitchFamily="18" charset="0"/>
              </a:rPr>
              <a:t>，聚氯乙烯）管内，然后埋入地板垫层中或墙壁内。埋入式布线应当在室内装修前或者装修时完成。</a:t>
            </a:r>
            <a:endParaRPr lang="zh-CN" altLang="zh-CN" sz="1800" kern="1000" dirty="0">
              <a:effectLst/>
              <a:latin typeface="方正兰亭刊黑_GBK"/>
              <a:cs typeface="Times New Roman" panose="02020603050405020304" pitchFamily="18" charset="0"/>
            </a:endParaRPr>
          </a:p>
        </p:txBody>
      </p:sp>
      <p:pic>
        <p:nvPicPr>
          <p:cNvPr id="9218" name="Picture 2">
            <a:extLst>
              <a:ext uri="{FF2B5EF4-FFF2-40B4-BE49-F238E27FC236}">
                <a16:creationId xmlns:a16="http://schemas.microsoft.com/office/drawing/2014/main" id="{DB6C99E0-2CAA-3244-9C9A-0F9C545763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6375" y="3956913"/>
            <a:ext cx="5847209" cy="216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6929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7" name="文本框 6">
            <a:extLst>
              <a:ext uri="{FF2B5EF4-FFF2-40B4-BE49-F238E27FC236}">
                <a16:creationId xmlns:a16="http://schemas.microsoft.com/office/drawing/2014/main" id="{E3871517-4829-4AA4-9E06-978DC2B9F51F}"/>
              </a:ext>
            </a:extLst>
          </p:cNvPr>
          <p:cNvSpPr txBox="1"/>
          <p:nvPr/>
        </p:nvSpPr>
        <p:spPr>
          <a:xfrm>
            <a:off x="749940" y="1533990"/>
            <a:ext cx="6124574" cy="40011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3.3.3 </a:t>
            </a:r>
            <a:r>
              <a:rPr lang="zh-CN" altLang="en-US" sz="2000" kern="100" spc="10" dirty="0">
                <a:effectLst/>
                <a:latin typeface="方正大标宋简体"/>
                <a:cs typeface="Arial" panose="020B0604020202020204" pitchFamily="34" charset="0"/>
              </a:rPr>
              <a:t>室内综合布线设计</a:t>
            </a:r>
            <a:endParaRPr lang="zh-CN" altLang="en-US" sz="2000" dirty="0"/>
          </a:p>
        </p:txBody>
      </p:sp>
      <p:sp>
        <p:nvSpPr>
          <p:cNvPr id="12" name="文本框 11">
            <a:extLst>
              <a:ext uri="{FF2B5EF4-FFF2-40B4-BE49-F238E27FC236}">
                <a16:creationId xmlns:a16="http://schemas.microsoft.com/office/drawing/2014/main" id="{51C0D64C-CF65-79FA-4F9E-74C44D373B21}"/>
              </a:ext>
            </a:extLst>
          </p:cNvPr>
          <p:cNvSpPr txBox="1"/>
          <p:nvPr/>
        </p:nvSpPr>
        <p:spPr>
          <a:xfrm>
            <a:off x="749940" y="2195872"/>
            <a:ext cx="6125592" cy="369332"/>
          </a:xfrm>
          <a:prstGeom prst="rect">
            <a:avLst/>
          </a:prstGeom>
          <a:noFill/>
        </p:spPr>
        <p:txBody>
          <a:bodyPr wrap="square">
            <a:spAutoFit/>
          </a:bodyPr>
          <a:lstStyle/>
          <a:p>
            <a:pPr indent="254000" algn="just"/>
            <a:r>
              <a:rPr lang="en-US" altLang="zh-CN" sz="1800" b="1" kern="100" dirty="0">
                <a:solidFill>
                  <a:srgbClr val="000000"/>
                </a:solidFill>
                <a:effectLst/>
                <a:latin typeface="方正兰亭中黑_GBK"/>
              </a:rPr>
              <a:t>3</a:t>
            </a:r>
            <a:r>
              <a:rPr lang="zh-CN" altLang="zh-CN" sz="1800" b="1" kern="100" dirty="0">
                <a:solidFill>
                  <a:srgbClr val="000000"/>
                </a:solidFill>
                <a:effectLst/>
                <a:latin typeface="方正兰亭中黑_GBK"/>
              </a:rPr>
              <a:t>．室内综合布线常用方式</a:t>
            </a:r>
            <a:endParaRPr lang="zh-CN" altLang="zh-CN" sz="1800" b="1" kern="1000" dirty="0">
              <a:effectLst/>
              <a:latin typeface="方正兰亭中黑_GBK"/>
            </a:endParaRPr>
          </a:p>
        </p:txBody>
      </p:sp>
      <p:sp>
        <p:nvSpPr>
          <p:cNvPr id="14" name="文本框 13">
            <a:extLst>
              <a:ext uri="{FF2B5EF4-FFF2-40B4-BE49-F238E27FC236}">
                <a16:creationId xmlns:a16="http://schemas.microsoft.com/office/drawing/2014/main" id="{8592494B-8B1B-A74B-C83D-AB3BD241A173}"/>
              </a:ext>
            </a:extLst>
          </p:cNvPr>
          <p:cNvSpPr txBox="1"/>
          <p:nvPr/>
        </p:nvSpPr>
        <p:spPr>
          <a:xfrm>
            <a:off x="807197" y="2578898"/>
            <a:ext cx="9641819" cy="1702389"/>
          </a:xfrm>
          <a:prstGeom prst="rect">
            <a:avLst/>
          </a:prstGeom>
          <a:noFill/>
        </p:spPr>
        <p:txBody>
          <a:bodyPr wrap="square">
            <a:spAutoFit/>
          </a:bodyPr>
          <a:lstStyle/>
          <a:p>
            <a:pPr indent="254000" algn="just">
              <a:lnSpc>
                <a:spcPct val="150000"/>
              </a:lnSpc>
            </a:pPr>
            <a:r>
              <a:rPr lang="zh-CN" altLang="en-US" sz="1800" kern="100" dirty="0">
                <a:solidFill>
                  <a:srgbClr val="000000"/>
                </a:solidFill>
                <a:effectLst/>
                <a:latin typeface="方正兰亭刊黑_GBK"/>
                <a:cs typeface="Times New Roman" panose="02020603050405020304" pitchFamily="18" charset="0"/>
              </a:rPr>
              <a:t>（</a:t>
            </a:r>
            <a:r>
              <a:rPr lang="en-US" altLang="zh-CN" sz="1800" kern="100" dirty="0">
                <a:solidFill>
                  <a:srgbClr val="000000"/>
                </a:solidFill>
                <a:effectLst/>
                <a:latin typeface="方正兰亭刊黑_GBK"/>
                <a:cs typeface="Times New Roman" panose="02020603050405020304" pitchFamily="18" charset="0"/>
              </a:rPr>
              <a:t>2</a:t>
            </a:r>
            <a:r>
              <a:rPr lang="zh-CN" altLang="en-US" sz="1800" kern="100" dirty="0">
                <a:solidFill>
                  <a:srgbClr val="000000"/>
                </a:solidFill>
                <a:effectLst/>
                <a:latin typeface="方正兰亭刊黑_GBK"/>
                <a:cs typeface="Times New Roman" panose="02020603050405020304" pitchFamily="18" charset="0"/>
              </a:rPr>
              <a:t>）护壁板式</a:t>
            </a:r>
          </a:p>
          <a:p>
            <a:pPr indent="254000" algn="just">
              <a:lnSpc>
                <a:spcPct val="150000"/>
              </a:lnSpc>
            </a:pPr>
            <a:r>
              <a:rPr lang="zh-CN" altLang="en-US" sz="1800" kern="100" dirty="0">
                <a:solidFill>
                  <a:srgbClr val="000000"/>
                </a:solidFill>
                <a:effectLst/>
                <a:latin typeface="方正兰亭刊黑_GBK"/>
                <a:cs typeface="Times New Roman" panose="02020603050405020304" pitchFamily="18" charset="0"/>
              </a:rPr>
              <a:t>护壁板式布线是指将</a:t>
            </a:r>
            <a:r>
              <a:rPr lang="en-US" altLang="zh-CN" sz="1800" kern="100" dirty="0">
                <a:solidFill>
                  <a:srgbClr val="000000"/>
                </a:solidFill>
                <a:effectLst/>
                <a:latin typeface="方正兰亭刊黑_GBK"/>
                <a:cs typeface="Times New Roman" panose="02020603050405020304" pitchFamily="18" charset="0"/>
              </a:rPr>
              <a:t>PVC</a:t>
            </a:r>
            <a:r>
              <a:rPr lang="zh-CN" altLang="en-US" sz="1800" kern="100" dirty="0">
                <a:solidFill>
                  <a:srgbClr val="000000"/>
                </a:solidFill>
                <a:effectLst/>
                <a:latin typeface="方正兰亭刊黑_GBK"/>
                <a:cs typeface="Times New Roman" panose="02020603050405020304" pitchFamily="18" charset="0"/>
              </a:rPr>
              <a:t>线槽沿墙壁固定，将双绞线铺设于线槽内，并隐藏在护壁板后的布线方式。由于该方式无须剔挖墙壁和地面，不会对原有建筑造成破坏，因此可适用于临时租用办公场所的小型家庭办公室（</a:t>
            </a:r>
            <a:r>
              <a:rPr lang="en-US" altLang="zh-CN" sz="1800" kern="100" dirty="0">
                <a:solidFill>
                  <a:srgbClr val="000000"/>
                </a:solidFill>
                <a:effectLst/>
                <a:latin typeface="方正兰亭刊黑_GBK"/>
                <a:cs typeface="Times New Roman" panose="02020603050405020304" pitchFamily="18" charset="0"/>
              </a:rPr>
              <a:t>Small Office Home Office</a:t>
            </a:r>
            <a:r>
              <a:rPr lang="zh-CN" altLang="en-US" sz="1800" kern="100" dirty="0">
                <a:solidFill>
                  <a:srgbClr val="000000"/>
                </a:solidFill>
                <a:effectLst/>
                <a:latin typeface="方正兰亭刊黑_GBK"/>
                <a:cs typeface="Times New Roman" panose="02020603050405020304" pitchFamily="18" charset="0"/>
              </a:rPr>
              <a:t>，</a:t>
            </a:r>
            <a:r>
              <a:rPr lang="en-US" altLang="zh-CN" sz="1800" kern="100" dirty="0">
                <a:solidFill>
                  <a:srgbClr val="000000"/>
                </a:solidFill>
                <a:effectLst/>
                <a:latin typeface="方正兰亭刊黑_GBK"/>
                <a:cs typeface="Times New Roman" panose="02020603050405020304" pitchFamily="18" charset="0"/>
              </a:rPr>
              <a:t>SOHO</a:t>
            </a:r>
            <a:r>
              <a:rPr lang="zh-CN" altLang="en-US" sz="1800" kern="100" dirty="0">
                <a:solidFill>
                  <a:srgbClr val="000000"/>
                </a:solidFill>
                <a:effectLst/>
                <a:latin typeface="方正兰亭刊黑_GBK"/>
                <a:cs typeface="Times New Roman" panose="02020603050405020304" pitchFamily="18" charset="0"/>
              </a:rPr>
              <a:t>）的网络布线。</a:t>
            </a:r>
          </a:p>
        </p:txBody>
      </p:sp>
      <p:pic>
        <p:nvPicPr>
          <p:cNvPr id="10242" name="Picture 2">
            <a:extLst>
              <a:ext uri="{FF2B5EF4-FFF2-40B4-BE49-F238E27FC236}">
                <a16:creationId xmlns:a16="http://schemas.microsoft.com/office/drawing/2014/main" id="{3B2AF636-BBD0-7C3F-F37E-E70BE6F422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3323" y="4614900"/>
            <a:ext cx="5134438" cy="185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4359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12582E54-F74F-8B0E-B74A-616977E432B0}"/>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办公室布线设计</a:t>
            </a:r>
            <a:endParaRPr lang="zh-CN" altLang="en-US" sz="2000" dirty="0"/>
          </a:p>
        </p:txBody>
      </p:sp>
      <p:sp>
        <p:nvSpPr>
          <p:cNvPr id="11" name="文本框 10">
            <a:extLst>
              <a:ext uri="{FF2B5EF4-FFF2-40B4-BE49-F238E27FC236}">
                <a16:creationId xmlns:a16="http://schemas.microsoft.com/office/drawing/2014/main" id="{3E71A94C-DD99-3C8E-86A4-2C125C90BD95}"/>
              </a:ext>
            </a:extLst>
          </p:cNvPr>
          <p:cNvSpPr txBox="1"/>
          <p:nvPr/>
        </p:nvSpPr>
        <p:spPr>
          <a:xfrm>
            <a:off x="697796" y="2239923"/>
            <a:ext cx="9902141" cy="1511952"/>
          </a:xfrm>
          <a:prstGeom prst="rect">
            <a:avLst/>
          </a:prstGeom>
          <a:noFill/>
        </p:spPr>
        <p:txBody>
          <a:bodyPr wrap="square">
            <a:spAutoFit/>
          </a:bodyPr>
          <a:lstStyle/>
          <a:p>
            <a:pPr indent="254000" algn="just">
              <a:lnSpc>
                <a:spcPct val="150000"/>
              </a:lnSpc>
            </a:pPr>
            <a:r>
              <a:rPr lang="en-US" altLang="zh-CN" sz="1600" b="1" kern="100" dirty="0">
                <a:solidFill>
                  <a:srgbClr val="000000"/>
                </a:solidFill>
                <a:effectLst/>
                <a:latin typeface="+mn-ea"/>
              </a:rPr>
              <a:t>1</a:t>
            </a:r>
            <a:r>
              <a:rPr lang="zh-CN" altLang="zh-CN" sz="1600" b="1" kern="100" dirty="0">
                <a:solidFill>
                  <a:srgbClr val="000000"/>
                </a:solidFill>
                <a:effectLst/>
                <a:latin typeface="+mn-ea"/>
              </a:rPr>
              <a:t>．办公室布线的注意事项</a:t>
            </a:r>
            <a:endParaRPr lang="zh-CN" altLang="zh-CN" sz="1600" b="1" kern="1000" dirty="0">
              <a:effectLst/>
              <a:latin typeface="+mn-ea"/>
            </a:endParaRPr>
          </a:p>
          <a:p>
            <a:pPr>
              <a:lnSpc>
                <a:spcPct val="150000"/>
              </a:lnSpc>
            </a:pPr>
            <a:r>
              <a:rPr lang="zh-CN" altLang="zh-CN" sz="1600" kern="100" dirty="0">
                <a:solidFill>
                  <a:srgbClr val="000000"/>
                </a:solidFill>
                <a:effectLst/>
                <a:latin typeface="+mn-ea"/>
                <a:cs typeface="Times New Roman" panose="02020603050405020304" pitchFamily="18" charset="0"/>
              </a:rPr>
              <a:t>为了便于信息交流，办公室环境通常需要视野开阔、装潢简洁、空间利用率高。如果在初装修期间实施网络布线，则多在地面开槽铺设镀锌管或</a:t>
            </a:r>
            <a:r>
              <a:rPr lang="en-US" altLang="zh-CN" sz="1600" kern="100" dirty="0">
                <a:solidFill>
                  <a:srgbClr val="000000"/>
                </a:solidFill>
                <a:effectLst/>
                <a:latin typeface="+mn-ea"/>
                <a:cs typeface="Times New Roman" panose="02020603050405020304" pitchFamily="18" charset="0"/>
              </a:rPr>
              <a:t>PVC</a:t>
            </a:r>
            <a:r>
              <a:rPr lang="zh-CN" altLang="zh-CN" sz="1600" kern="100" dirty="0">
                <a:solidFill>
                  <a:srgbClr val="000000"/>
                </a:solidFill>
                <a:effectLst/>
                <a:latin typeface="+mn-ea"/>
                <a:cs typeface="Times New Roman" panose="02020603050405020304" pitchFamily="18" charset="0"/>
              </a:rPr>
              <a:t>管；如果是装修完成后实施网络布线，则多围绕墙壁四周铺设线槽，并在每个信息点位置预留出口，连接垂直线槽至信息插座。</a:t>
            </a:r>
            <a:endParaRPr lang="zh-CN" altLang="en-US" sz="1600" dirty="0">
              <a:latin typeface="+mn-ea"/>
            </a:endParaRPr>
          </a:p>
        </p:txBody>
      </p:sp>
      <p:pic>
        <p:nvPicPr>
          <p:cNvPr id="11266" name="Picture 2">
            <a:extLst>
              <a:ext uri="{FF2B5EF4-FFF2-40B4-BE49-F238E27FC236}">
                <a16:creationId xmlns:a16="http://schemas.microsoft.com/office/drawing/2014/main" id="{5E6C880B-1E40-55E8-9282-E36946F320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0790" y="3872153"/>
            <a:ext cx="5189537"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99F9C08A-8FA0-1FA6-2234-FE5FC81DB20B}"/>
              </a:ext>
            </a:extLst>
          </p:cNvPr>
          <p:cNvSpPr txBox="1"/>
          <p:nvPr/>
        </p:nvSpPr>
        <p:spPr>
          <a:xfrm>
            <a:off x="4474345" y="6548117"/>
            <a:ext cx="6125592" cy="276999"/>
          </a:xfrm>
          <a:prstGeom prst="rect">
            <a:avLst/>
          </a:prstGeom>
          <a:noFill/>
        </p:spPr>
        <p:txBody>
          <a:bodyPr wrap="square">
            <a:spAutoFit/>
          </a:bodyPr>
          <a:lstStyle/>
          <a:p>
            <a:r>
              <a:rPr lang="zh-CN" altLang="zh-CN" sz="1200" kern="100" dirty="0">
                <a:effectLst/>
                <a:ea typeface="方正兰亭刊黑_GBK"/>
                <a:cs typeface="Times New Roman" panose="02020603050405020304" pitchFamily="18" charset="0"/>
              </a:rPr>
              <a:t>典型的办公室布线方式及信息点分布情况</a:t>
            </a:r>
            <a:endParaRPr lang="zh-CN" altLang="en-US" sz="1200" dirty="0"/>
          </a:p>
        </p:txBody>
      </p:sp>
    </p:spTree>
    <p:extLst>
      <p:ext uri="{BB962C8B-B14F-4D97-AF65-F5344CB8AC3E}">
        <p14:creationId xmlns:p14="http://schemas.microsoft.com/office/powerpoint/2010/main" val="1683017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12582E54-F74F-8B0E-B74A-616977E432B0}"/>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办公室布线设计</a:t>
            </a:r>
            <a:endParaRPr lang="zh-CN" altLang="en-US" sz="2000" dirty="0"/>
          </a:p>
        </p:txBody>
      </p:sp>
      <p:sp>
        <p:nvSpPr>
          <p:cNvPr id="11" name="文本框 10">
            <a:extLst>
              <a:ext uri="{FF2B5EF4-FFF2-40B4-BE49-F238E27FC236}">
                <a16:creationId xmlns:a16="http://schemas.microsoft.com/office/drawing/2014/main" id="{3E71A94C-DD99-3C8E-86A4-2C125C90BD95}"/>
              </a:ext>
            </a:extLst>
          </p:cNvPr>
          <p:cNvSpPr txBox="1"/>
          <p:nvPr/>
        </p:nvSpPr>
        <p:spPr>
          <a:xfrm>
            <a:off x="697796" y="2239923"/>
            <a:ext cx="9902141" cy="403957"/>
          </a:xfrm>
          <a:prstGeom prst="rect">
            <a:avLst/>
          </a:prstGeom>
          <a:noFill/>
        </p:spPr>
        <p:txBody>
          <a:bodyPr wrap="square">
            <a:spAutoFit/>
          </a:bodyPr>
          <a:lstStyle/>
          <a:p>
            <a:pPr indent="254000" algn="just">
              <a:lnSpc>
                <a:spcPct val="150000"/>
              </a:lnSpc>
            </a:pPr>
            <a:r>
              <a:rPr lang="en-US" altLang="zh-CN" sz="1600" b="1" kern="100" dirty="0">
                <a:solidFill>
                  <a:srgbClr val="000000"/>
                </a:solidFill>
                <a:effectLst/>
                <a:latin typeface="+mn-ea"/>
              </a:rPr>
              <a:t>2</a:t>
            </a:r>
            <a:r>
              <a:rPr lang="zh-CN" altLang="en-US" sz="1600" b="1" kern="100" dirty="0">
                <a:solidFill>
                  <a:srgbClr val="000000"/>
                </a:solidFill>
                <a:effectLst/>
                <a:latin typeface="+mn-ea"/>
              </a:rPr>
              <a:t>．办公室布线方案</a:t>
            </a:r>
            <a:endParaRPr lang="zh-CN" altLang="en-US" sz="1600" dirty="0">
              <a:latin typeface="+mn-ea"/>
            </a:endParaRPr>
          </a:p>
        </p:txBody>
      </p:sp>
      <p:sp>
        <p:nvSpPr>
          <p:cNvPr id="10" name="文本框 9">
            <a:extLst>
              <a:ext uri="{FF2B5EF4-FFF2-40B4-BE49-F238E27FC236}">
                <a16:creationId xmlns:a16="http://schemas.microsoft.com/office/drawing/2014/main" id="{3ADE1C6E-EF90-A529-53B8-D788732A9A69}"/>
              </a:ext>
            </a:extLst>
          </p:cNvPr>
          <p:cNvSpPr txBox="1"/>
          <p:nvPr/>
        </p:nvSpPr>
        <p:spPr>
          <a:xfrm>
            <a:off x="1500610" y="2988324"/>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grpSp>
        <p:nvGrpSpPr>
          <p:cNvPr id="12" name="组合 11">
            <a:extLst>
              <a:ext uri="{FF2B5EF4-FFF2-40B4-BE49-F238E27FC236}">
                <a16:creationId xmlns:a16="http://schemas.microsoft.com/office/drawing/2014/main" id="{EEF6EF67-B457-C395-ABE4-8DDA34E67F4D}"/>
              </a:ext>
            </a:extLst>
          </p:cNvPr>
          <p:cNvGrpSpPr/>
          <p:nvPr/>
        </p:nvGrpSpPr>
        <p:grpSpPr>
          <a:xfrm>
            <a:off x="1398376" y="2801944"/>
            <a:ext cx="5925185" cy="627056"/>
            <a:chOff x="1066165" y="2283626"/>
            <a:chExt cx="6406515" cy="789305"/>
          </a:xfrm>
        </p:grpSpPr>
        <p:sp>
          <p:nvSpPr>
            <p:cNvPr id="13" name="剪去对角的矩形 3">
              <a:extLst>
                <a:ext uri="{FF2B5EF4-FFF2-40B4-BE49-F238E27FC236}">
                  <a16:creationId xmlns:a16="http://schemas.microsoft.com/office/drawing/2014/main" id="{02902BAD-9585-A8E8-FA92-9D2B299BC343}"/>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剪去对角的矩形 6">
              <a:extLst>
                <a:ext uri="{FF2B5EF4-FFF2-40B4-BE49-F238E27FC236}">
                  <a16:creationId xmlns:a16="http://schemas.microsoft.com/office/drawing/2014/main" id="{859D19AA-2BE4-C368-AC6F-EDA11E0DCE07}"/>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25E52F12-7D81-CC81-9440-5210F6B754A4}"/>
                </a:ext>
              </a:extLst>
            </p:cNvPr>
            <p:cNvSpPr txBox="1"/>
            <p:nvPr/>
          </p:nvSpPr>
          <p:spPr>
            <a:xfrm>
              <a:off x="1118870" y="2386496"/>
              <a:ext cx="678037" cy="658602"/>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01</a:t>
              </a:r>
            </a:p>
          </p:txBody>
        </p:sp>
        <p:sp>
          <p:nvSpPr>
            <p:cNvPr id="18" name="文本框 17">
              <a:extLst>
                <a:ext uri="{FF2B5EF4-FFF2-40B4-BE49-F238E27FC236}">
                  <a16:creationId xmlns:a16="http://schemas.microsoft.com/office/drawing/2014/main" id="{402F8089-AC5F-75DB-E5F0-0385ADFF99AA}"/>
                </a:ext>
              </a:extLst>
            </p:cNvPr>
            <p:cNvSpPr txBox="1"/>
            <p:nvPr/>
          </p:nvSpPr>
          <p:spPr>
            <a:xfrm>
              <a:off x="2253615" y="2386496"/>
              <a:ext cx="2917360" cy="658602"/>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布线材料的选用</a:t>
              </a:r>
              <a:endParaRPr lang="en-US" altLang="zh-CN" sz="2800" b="1" dirty="0">
                <a:solidFill>
                  <a:schemeClr val="bg1"/>
                </a:solidFill>
                <a:latin typeface="微软雅黑" panose="020B0503020204020204" charset="-122"/>
                <a:ea typeface="微软雅黑" panose="020B0503020204020204" charset="-122"/>
              </a:endParaRPr>
            </a:p>
          </p:txBody>
        </p:sp>
      </p:grpSp>
      <p:sp>
        <p:nvSpPr>
          <p:cNvPr id="19" name="文本框 18">
            <a:extLst>
              <a:ext uri="{FF2B5EF4-FFF2-40B4-BE49-F238E27FC236}">
                <a16:creationId xmlns:a16="http://schemas.microsoft.com/office/drawing/2014/main" id="{D9FDFE8B-D9AE-21DC-A1BA-F7EF8063B47F}"/>
              </a:ext>
            </a:extLst>
          </p:cNvPr>
          <p:cNvSpPr txBox="1"/>
          <p:nvPr/>
        </p:nvSpPr>
        <p:spPr>
          <a:xfrm>
            <a:off x="1398376" y="3694524"/>
            <a:ext cx="8242774" cy="1338828"/>
          </a:xfrm>
          <a:prstGeom prst="rect">
            <a:avLst/>
          </a:prstGeom>
          <a:noFill/>
        </p:spPr>
        <p:txBody>
          <a:bodyPr wrap="square">
            <a:spAutoFit/>
          </a:bodyPr>
          <a:lstStyle/>
          <a:p>
            <a:pPr indent="254000" algn="just" fontAlgn="ctr">
              <a:lnSpc>
                <a:spcPct val="150000"/>
              </a:lnSpc>
            </a:pPr>
            <a:r>
              <a:rPr lang="zh-CN" altLang="zh-CN" sz="1800" kern="100" dirty="0">
                <a:solidFill>
                  <a:srgbClr val="000000"/>
                </a:solidFill>
                <a:effectLst/>
                <a:latin typeface="方正兰亭刊黑_GBK"/>
                <a:cs typeface="Times New Roman" panose="02020603050405020304" pitchFamily="18" charset="0"/>
              </a:rPr>
              <a:t>尽量使用超五类或六类双绞线，以获得更高的传输带宽。在穿线时尽量使用镀锌管，尤其是在穿墙或穿楼层时必须使用金属材质的管，安装在地面上的信息插座、配线箱等设备也必须是金属材质的。</a:t>
            </a:r>
            <a:endParaRPr lang="zh-CN" altLang="zh-CN" sz="1800" kern="1000" dirty="0">
              <a:effectLst/>
              <a:latin typeface="方正兰亭刊黑_GBK"/>
              <a:cs typeface="Times New Roman" panose="02020603050405020304" pitchFamily="18" charset="0"/>
            </a:endParaRPr>
          </a:p>
        </p:txBody>
      </p:sp>
    </p:spTree>
    <p:extLst>
      <p:ext uri="{BB962C8B-B14F-4D97-AF65-F5344CB8AC3E}">
        <p14:creationId xmlns:p14="http://schemas.microsoft.com/office/powerpoint/2010/main" val="17938147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12582E54-F74F-8B0E-B74A-616977E432B0}"/>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办公室布线设计</a:t>
            </a:r>
            <a:endParaRPr lang="zh-CN" altLang="en-US" sz="2000" dirty="0"/>
          </a:p>
        </p:txBody>
      </p:sp>
      <p:sp>
        <p:nvSpPr>
          <p:cNvPr id="11" name="文本框 10">
            <a:extLst>
              <a:ext uri="{FF2B5EF4-FFF2-40B4-BE49-F238E27FC236}">
                <a16:creationId xmlns:a16="http://schemas.microsoft.com/office/drawing/2014/main" id="{3E71A94C-DD99-3C8E-86A4-2C125C90BD95}"/>
              </a:ext>
            </a:extLst>
          </p:cNvPr>
          <p:cNvSpPr txBox="1"/>
          <p:nvPr/>
        </p:nvSpPr>
        <p:spPr>
          <a:xfrm>
            <a:off x="697796" y="2239923"/>
            <a:ext cx="9902141" cy="403957"/>
          </a:xfrm>
          <a:prstGeom prst="rect">
            <a:avLst/>
          </a:prstGeom>
          <a:noFill/>
        </p:spPr>
        <p:txBody>
          <a:bodyPr wrap="square">
            <a:spAutoFit/>
          </a:bodyPr>
          <a:lstStyle/>
          <a:p>
            <a:pPr indent="254000" algn="just">
              <a:lnSpc>
                <a:spcPct val="150000"/>
              </a:lnSpc>
            </a:pPr>
            <a:r>
              <a:rPr lang="en-US" altLang="zh-CN" sz="1600" b="1" kern="100" dirty="0">
                <a:solidFill>
                  <a:srgbClr val="000000"/>
                </a:solidFill>
                <a:effectLst/>
                <a:latin typeface="+mn-ea"/>
              </a:rPr>
              <a:t>2</a:t>
            </a:r>
            <a:r>
              <a:rPr lang="zh-CN" altLang="en-US" sz="1600" b="1" kern="100" dirty="0">
                <a:solidFill>
                  <a:srgbClr val="000000"/>
                </a:solidFill>
                <a:effectLst/>
                <a:latin typeface="+mn-ea"/>
              </a:rPr>
              <a:t>．办公室布线方案</a:t>
            </a:r>
            <a:endParaRPr lang="zh-CN" altLang="en-US" sz="1600" dirty="0">
              <a:latin typeface="+mn-ea"/>
            </a:endParaRPr>
          </a:p>
        </p:txBody>
      </p:sp>
      <p:sp>
        <p:nvSpPr>
          <p:cNvPr id="10" name="文本框 9">
            <a:extLst>
              <a:ext uri="{FF2B5EF4-FFF2-40B4-BE49-F238E27FC236}">
                <a16:creationId xmlns:a16="http://schemas.microsoft.com/office/drawing/2014/main" id="{3ADE1C6E-EF90-A529-53B8-D788732A9A69}"/>
              </a:ext>
            </a:extLst>
          </p:cNvPr>
          <p:cNvSpPr txBox="1"/>
          <p:nvPr/>
        </p:nvSpPr>
        <p:spPr>
          <a:xfrm>
            <a:off x="1500610" y="2988324"/>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grpSp>
        <p:nvGrpSpPr>
          <p:cNvPr id="12" name="组合 11">
            <a:extLst>
              <a:ext uri="{FF2B5EF4-FFF2-40B4-BE49-F238E27FC236}">
                <a16:creationId xmlns:a16="http://schemas.microsoft.com/office/drawing/2014/main" id="{EEF6EF67-B457-C395-ABE4-8DDA34E67F4D}"/>
              </a:ext>
            </a:extLst>
          </p:cNvPr>
          <p:cNvGrpSpPr/>
          <p:nvPr/>
        </p:nvGrpSpPr>
        <p:grpSpPr>
          <a:xfrm>
            <a:off x="1398376" y="2801944"/>
            <a:ext cx="5925185" cy="627056"/>
            <a:chOff x="1066165" y="2283626"/>
            <a:chExt cx="6406515" cy="789305"/>
          </a:xfrm>
        </p:grpSpPr>
        <p:sp>
          <p:nvSpPr>
            <p:cNvPr id="13" name="剪去对角的矩形 3">
              <a:extLst>
                <a:ext uri="{FF2B5EF4-FFF2-40B4-BE49-F238E27FC236}">
                  <a16:creationId xmlns:a16="http://schemas.microsoft.com/office/drawing/2014/main" id="{02902BAD-9585-A8E8-FA92-9D2B299BC343}"/>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剪去对角的矩形 6">
              <a:extLst>
                <a:ext uri="{FF2B5EF4-FFF2-40B4-BE49-F238E27FC236}">
                  <a16:creationId xmlns:a16="http://schemas.microsoft.com/office/drawing/2014/main" id="{859D19AA-2BE4-C368-AC6F-EDA11E0DCE07}"/>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25E52F12-7D81-CC81-9440-5210F6B754A4}"/>
                </a:ext>
              </a:extLst>
            </p:cNvPr>
            <p:cNvSpPr txBox="1"/>
            <p:nvPr/>
          </p:nvSpPr>
          <p:spPr>
            <a:xfrm>
              <a:off x="1118870" y="2386496"/>
              <a:ext cx="678037" cy="658602"/>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18" name="文本框 17">
              <a:extLst>
                <a:ext uri="{FF2B5EF4-FFF2-40B4-BE49-F238E27FC236}">
                  <a16:creationId xmlns:a16="http://schemas.microsoft.com/office/drawing/2014/main" id="{402F8089-AC5F-75DB-E5F0-0385ADFF99AA}"/>
                </a:ext>
              </a:extLst>
            </p:cNvPr>
            <p:cNvSpPr txBox="1"/>
            <p:nvPr/>
          </p:nvSpPr>
          <p:spPr>
            <a:xfrm>
              <a:off x="2253615" y="2386496"/>
              <a:ext cx="3033486" cy="658602"/>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 信息插座的位置</a:t>
              </a:r>
              <a:endParaRPr lang="en-US" altLang="zh-CN" sz="2800" b="1" dirty="0">
                <a:solidFill>
                  <a:schemeClr val="bg1"/>
                </a:solidFill>
                <a:latin typeface="微软雅黑" panose="020B0503020204020204" charset="-122"/>
                <a:ea typeface="微软雅黑" panose="020B0503020204020204" charset="-122"/>
              </a:endParaRPr>
            </a:p>
          </p:txBody>
        </p:sp>
      </p:grpSp>
      <p:sp>
        <p:nvSpPr>
          <p:cNvPr id="19" name="文本框 18">
            <a:extLst>
              <a:ext uri="{FF2B5EF4-FFF2-40B4-BE49-F238E27FC236}">
                <a16:creationId xmlns:a16="http://schemas.microsoft.com/office/drawing/2014/main" id="{D9FDFE8B-D9AE-21DC-A1BA-F7EF8063B47F}"/>
              </a:ext>
            </a:extLst>
          </p:cNvPr>
          <p:cNvSpPr txBox="1"/>
          <p:nvPr/>
        </p:nvSpPr>
        <p:spPr>
          <a:xfrm>
            <a:off x="1109709" y="3587064"/>
            <a:ext cx="9836458" cy="3000821"/>
          </a:xfrm>
          <a:prstGeom prst="rect">
            <a:avLst/>
          </a:prstGeom>
          <a:noFill/>
        </p:spPr>
        <p:txBody>
          <a:bodyPr wrap="square">
            <a:spAutoFit/>
          </a:bodyPr>
          <a:lstStyle/>
          <a:p>
            <a:pPr marL="285750" indent="-285750" algn="just" fontAlgn="ctr">
              <a:lnSpc>
                <a:spcPct val="150000"/>
              </a:lnSpc>
              <a:buFont typeface="Wingdings" panose="05000000000000000000" pitchFamily="2" charset="2"/>
              <a:buChar char="Ø"/>
            </a:pPr>
            <a:r>
              <a:rPr lang="zh-CN" altLang="en-US" sz="1800" kern="100" dirty="0">
                <a:solidFill>
                  <a:srgbClr val="000000"/>
                </a:solidFill>
                <a:effectLst/>
                <a:latin typeface="方正兰亭刊黑_GBK"/>
                <a:cs typeface="Times New Roman" panose="02020603050405020304" pitchFamily="18" charset="0"/>
              </a:rPr>
              <a:t>   地面型插座只适用于大楼一层办公室，要求安装于地面的金属底盒具备密封、防水、防尘和可升降等功能。</a:t>
            </a:r>
            <a:endParaRPr lang="en-US" altLang="zh-CN" sz="1800" kern="100" dirty="0">
              <a:solidFill>
                <a:srgbClr val="000000"/>
              </a:solidFill>
              <a:effectLst/>
              <a:latin typeface="方正兰亭刊黑_GBK"/>
              <a:cs typeface="Times New Roman" panose="02020603050405020304" pitchFamily="18" charset="0"/>
            </a:endParaRPr>
          </a:p>
          <a:p>
            <a:pPr marL="285750" indent="-285750" algn="just" fontAlgn="ctr">
              <a:lnSpc>
                <a:spcPct val="150000"/>
              </a:lnSpc>
              <a:buFont typeface="Wingdings" panose="05000000000000000000" pitchFamily="2" charset="2"/>
              <a:buChar char="Ø"/>
            </a:pPr>
            <a:r>
              <a:rPr lang="zh-CN" altLang="en-US" sz="1800" kern="1000" dirty="0">
                <a:effectLst/>
                <a:latin typeface="方正兰亭刊黑_GBK"/>
                <a:cs typeface="Times New Roman" panose="02020603050405020304" pitchFamily="18" charset="0"/>
              </a:rPr>
              <a:t>   墙壁型信息插座可以按照办公桌的大概位置，在距离地面相同高度的同一水平位置均匀分布，同时注意其与强电系统的距离。</a:t>
            </a:r>
            <a:endParaRPr lang="en-US" altLang="zh-CN" sz="1800" kern="1000" dirty="0">
              <a:effectLst/>
              <a:latin typeface="方正兰亭刊黑_GBK"/>
              <a:cs typeface="Times New Roman" panose="02020603050405020304" pitchFamily="18" charset="0"/>
            </a:endParaRPr>
          </a:p>
          <a:p>
            <a:pPr marL="285750" indent="-285750" algn="just" fontAlgn="ctr">
              <a:lnSpc>
                <a:spcPct val="150000"/>
              </a:lnSpc>
              <a:buFont typeface="Wingdings" panose="05000000000000000000" pitchFamily="2" charset="2"/>
              <a:buChar char="Ø"/>
            </a:pPr>
            <a:r>
              <a:rPr lang="en-US" altLang="zh-CN" kern="1000" dirty="0">
                <a:latin typeface="方正兰亭刊黑_GBK"/>
                <a:cs typeface="Times New Roman" panose="02020603050405020304" pitchFamily="18" charset="0"/>
              </a:rPr>
              <a:t>   </a:t>
            </a:r>
            <a:r>
              <a:rPr lang="zh-CN" altLang="en-US" sz="1800" kern="1000" dirty="0">
                <a:effectLst/>
                <a:latin typeface="方正兰亭刊黑_GBK"/>
                <a:cs typeface="Times New Roman" panose="02020603050405020304" pitchFamily="18" charset="0"/>
              </a:rPr>
              <a:t>隔板型信息插座的安装与墙壁型信息插座基本相同，需要在一块隔板的两面同时安装信息插座或电源插座，应注意隔板两面的安装位置不能选在同一位置，并且注意电源插座和信息插座的距离。</a:t>
            </a:r>
            <a:endParaRPr lang="zh-CN" altLang="zh-CN" sz="1800" kern="1000" dirty="0">
              <a:effectLst/>
              <a:latin typeface="方正兰亭刊黑_GBK"/>
              <a:cs typeface="Times New Roman" panose="02020603050405020304" pitchFamily="18" charset="0"/>
            </a:endParaRPr>
          </a:p>
        </p:txBody>
      </p:sp>
    </p:spTree>
    <p:extLst>
      <p:ext uri="{BB962C8B-B14F-4D97-AF65-F5344CB8AC3E}">
        <p14:creationId xmlns:p14="http://schemas.microsoft.com/office/powerpoint/2010/main" val="20656878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12582E54-F74F-8B0E-B74A-616977E432B0}"/>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办公室布线设计</a:t>
            </a:r>
            <a:endParaRPr lang="zh-CN" altLang="en-US" sz="2000" dirty="0"/>
          </a:p>
        </p:txBody>
      </p:sp>
      <p:sp>
        <p:nvSpPr>
          <p:cNvPr id="11" name="文本框 10">
            <a:extLst>
              <a:ext uri="{FF2B5EF4-FFF2-40B4-BE49-F238E27FC236}">
                <a16:creationId xmlns:a16="http://schemas.microsoft.com/office/drawing/2014/main" id="{3E71A94C-DD99-3C8E-86A4-2C125C90BD95}"/>
              </a:ext>
            </a:extLst>
          </p:cNvPr>
          <p:cNvSpPr txBox="1"/>
          <p:nvPr/>
        </p:nvSpPr>
        <p:spPr>
          <a:xfrm>
            <a:off x="697796" y="2239923"/>
            <a:ext cx="9902141" cy="403957"/>
          </a:xfrm>
          <a:prstGeom prst="rect">
            <a:avLst/>
          </a:prstGeom>
          <a:noFill/>
        </p:spPr>
        <p:txBody>
          <a:bodyPr wrap="square">
            <a:spAutoFit/>
          </a:bodyPr>
          <a:lstStyle/>
          <a:p>
            <a:pPr indent="254000" algn="just">
              <a:lnSpc>
                <a:spcPct val="150000"/>
              </a:lnSpc>
            </a:pPr>
            <a:r>
              <a:rPr lang="en-US" altLang="zh-CN" sz="1600" b="1" kern="100" dirty="0">
                <a:solidFill>
                  <a:srgbClr val="000000"/>
                </a:solidFill>
                <a:effectLst/>
                <a:latin typeface="+mn-ea"/>
              </a:rPr>
              <a:t>2</a:t>
            </a:r>
            <a:r>
              <a:rPr lang="zh-CN" altLang="en-US" sz="1600" b="1" kern="100" dirty="0">
                <a:solidFill>
                  <a:srgbClr val="000000"/>
                </a:solidFill>
                <a:effectLst/>
                <a:latin typeface="+mn-ea"/>
              </a:rPr>
              <a:t>．办公室布线方案</a:t>
            </a:r>
            <a:endParaRPr lang="zh-CN" altLang="en-US" sz="1600" dirty="0">
              <a:latin typeface="+mn-ea"/>
            </a:endParaRPr>
          </a:p>
        </p:txBody>
      </p:sp>
      <p:sp>
        <p:nvSpPr>
          <p:cNvPr id="10" name="文本框 9">
            <a:extLst>
              <a:ext uri="{FF2B5EF4-FFF2-40B4-BE49-F238E27FC236}">
                <a16:creationId xmlns:a16="http://schemas.microsoft.com/office/drawing/2014/main" id="{3ADE1C6E-EF90-A529-53B8-D788732A9A69}"/>
              </a:ext>
            </a:extLst>
          </p:cNvPr>
          <p:cNvSpPr txBox="1"/>
          <p:nvPr/>
        </p:nvSpPr>
        <p:spPr>
          <a:xfrm>
            <a:off x="1500610" y="2988324"/>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grpSp>
        <p:nvGrpSpPr>
          <p:cNvPr id="12" name="组合 11">
            <a:extLst>
              <a:ext uri="{FF2B5EF4-FFF2-40B4-BE49-F238E27FC236}">
                <a16:creationId xmlns:a16="http://schemas.microsoft.com/office/drawing/2014/main" id="{EEF6EF67-B457-C395-ABE4-8DDA34E67F4D}"/>
              </a:ext>
            </a:extLst>
          </p:cNvPr>
          <p:cNvGrpSpPr/>
          <p:nvPr/>
        </p:nvGrpSpPr>
        <p:grpSpPr>
          <a:xfrm>
            <a:off x="1398376" y="2801944"/>
            <a:ext cx="5925185" cy="627056"/>
            <a:chOff x="1066165" y="2283626"/>
            <a:chExt cx="6406515" cy="789305"/>
          </a:xfrm>
        </p:grpSpPr>
        <p:sp>
          <p:nvSpPr>
            <p:cNvPr id="13" name="剪去对角的矩形 3">
              <a:extLst>
                <a:ext uri="{FF2B5EF4-FFF2-40B4-BE49-F238E27FC236}">
                  <a16:creationId xmlns:a16="http://schemas.microsoft.com/office/drawing/2014/main" id="{02902BAD-9585-A8E8-FA92-9D2B299BC343}"/>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剪去对角的矩形 6">
              <a:extLst>
                <a:ext uri="{FF2B5EF4-FFF2-40B4-BE49-F238E27FC236}">
                  <a16:creationId xmlns:a16="http://schemas.microsoft.com/office/drawing/2014/main" id="{859D19AA-2BE4-C368-AC6F-EDA11E0DCE07}"/>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25E52F12-7D81-CC81-9440-5210F6B754A4}"/>
                </a:ext>
              </a:extLst>
            </p:cNvPr>
            <p:cNvSpPr txBox="1"/>
            <p:nvPr/>
          </p:nvSpPr>
          <p:spPr>
            <a:xfrm>
              <a:off x="1118870" y="2386496"/>
              <a:ext cx="678037" cy="658602"/>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03</a:t>
              </a:r>
            </a:p>
          </p:txBody>
        </p:sp>
        <p:sp>
          <p:nvSpPr>
            <p:cNvPr id="18" name="文本框 17">
              <a:extLst>
                <a:ext uri="{FF2B5EF4-FFF2-40B4-BE49-F238E27FC236}">
                  <a16:creationId xmlns:a16="http://schemas.microsoft.com/office/drawing/2014/main" id="{402F8089-AC5F-75DB-E5F0-0385ADFF99AA}"/>
                </a:ext>
              </a:extLst>
            </p:cNvPr>
            <p:cNvSpPr txBox="1"/>
            <p:nvPr/>
          </p:nvSpPr>
          <p:spPr>
            <a:xfrm>
              <a:off x="2253615" y="2386496"/>
              <a:ext cx="2529118" cy="658602"/>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线缆铺设方式</a:t>
              </a:r>
              <a:endParaRPr lang="en-US" altLang="zh-CN" sz="2800" b="1" dirty="0">
                <a:solidFill>
                  <a:schemeClr val="bg1"/>
                </a:solidFill>
                <a:latin typeface="微软雅黑" panose="020B0503020204020204" charset="-122"/>
                <a:ea typeface="微软雅黑" panose="020B0503020204020204" charset="-122"/>
              </a:endParaRPr>
            </a:p>
          </p:txBody>
        </p:sp>
      </p:grpSp>
      <p:sp>
        <p:nvSpPr>
          <p:cNvPr id="19" name="文本框 18">
            <a:extLst>
              <a:ext uri="{FF2B5EF4-FFF2-40B4-BE49-F238E27FC236}">
                <a16:creationId xmlns:a16="http://schemas.microsoft.com/office/drawing/2014/main" id="{D9FDFE8B-D9AE-21DC-A1BA-F7EF8063B47F}"/>
              </a:ext>
            </a:extLst>
          </p:cNvPr>
          <p:cNvSpPr txBox="1"/>
          <p:nvPr/>
        </p:nvSpPr>
        <p:spPr>
          <a:xfrm>
            <a:off x="1398376" y="3694524"/>
            <a:ext cx="8242774" cy="1754326"/>
          </a:xfrm>
          <a:prstGeom prst="rect">
            <a:avLst/>
          </a:prstGeom>
          <a:noFill/>
        </p:spPr>
        <p:txBody>
          <a:bodyPr wrap="square">
            <a:spAutoFit/>
          </a:bodyPr>
          <a:lstStyle/>
          <a:p>
            <a:pPr indent="254000" algn="just" fontAlgn="ctr">
              <a:lnSpc>
                <a:spcPct val="150000"/>
              </a:lnSpc>
            </a:pPr>
            <a:r>
              <a:rPr lang="zh-CN" altLang="en-US" sz="1800" kern="100" dirty="0">
                <a:solidFill>
                  <a:srgbClr val="000000"/>
                </a:solidFill>
                <a:effectLst/>
                <a:latin typeface="方正兰亭刊黑_GBK"/>
                <a:cs typeface="Times New Roman" panose="02020603050405020304" pitchFamily="18" charset="0"/>
              </a:rPr>
              <a:t>  在面积较大的开间办公室，可以预先在地面垫层中预埋金属管线槽或线槽地板。主干线槽从楼梯弱电箱中引出，连接至办公室内铺设的线槽。办公室内的线槽围绕墙壁四周，在需要安装信息插座的位置沿墙壁开槽铺设线缆。需要在办公桌隔板上安装信息插座的，可以将竖直管线槽穿插在隔板中。</a:t>
            </a:r>
            <a:endParaRPr lang="zh-CN" altLang="zh-CN" sz="1800" kern="1000" dirty="0">
              <a:effectLst/>
              <a:latin typeface="方正兰亭刊黑_GBK"/>
              <a:cs typeface="Times New Roman" panose="02020603050405020304" pitchFamily="18" charset="0"/>
            </a:endParaRPr>
          </a:p>
        </p:txBody>
      </p:sp>
    </p:spTree>
    <p:extLst>
      <p:ext uri="{BB962C8B-B14F-4D97-AF65-F5344CB8AC3E}">
        <p14:creationId xmlns:p14="http://schemas.microsoft.com/office/powerpoint/2010/main" val="23846851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0593" y="1160848"/>
            <a:ext cx="4229933" cy="46166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3.3 </a:t>
            </a:r>
            <a:r>
              <a:rPr lang="zh-CN" altLang="en-US" sz="2400" b="1" dirty="0">
                <a:solidFill>
                  <a:schemeClr val="accent1"/>
                </a:solidFill>
                <a:latin typeface="微软雅黑" panose="020B0503020204020204" charset="-122"/>
                <a:ea typeface="微软雅黑" panose="020B0503020204020204" charset="-122"/>
              </a:rPr>
              <a:t>综合布线</a:t>
            </a:r>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9" name="文本框 8">
            <a:extLst>
              <a:ext uri="{FF2B5EF4-FFF2-40B4-BE49-F238E27FC236}">
                <a16:creationId xmlns:a16="http://schemas.microsoft.com/office/drawing/2014/main" id="{12582E54-F74F-8B0E-B74A-616977E432B0}"/>
              </a:ext>
            </a:extLst>
          </p:cNvPr>
          <p:cNvSpPr txBox="1"/>
          <p:nvPr/>
        </p:nvSpPr>
        <p:spPr>
          <a:xfrm>
            <a:off x="477520" y="1731163"/>
            <a:ext cx="6124574" cy="400110"/>
          </a:xfrm>
          <a:prstGeom prst="rect">
            <a:avLst/>
          </a:prstGeom>
          <a:noFill/>
        </p:spPr>
        <p:txBody>
          <a:bodyPr wrap="square">
            <a:spAutoFit/>
          </a:bodyPr>
          <a:lstStyle/>
          <a:p>
            <a:r>
              <a:rPr lang="zh-CN" altLang="zh-CN" sz="2000" kern="100" spc="10" dirty="0">
                <a:effectLst/>
                <a:ea typeface="方正大标宋简体"/>
                <a:cs typeface="Times New Roman" panose="02020603050405020304" pitchFamily="18" charset="0"/>
              </a:rPr>
              <a:t>【任务实施】</a:t>
            </a:r>
            <a:r>
              <a:rPr lang="zh-CN" altLang="en-US" sz="2000" kern="100" spc="10" dirty="0">
                <a:effectLst/>
                <a:ea typeface="方正大标宋简体"/>
                <a:cs typeface="Times New Roman" panose="02020603050405020304" pitchFamily="18" charset="0"/>
              </a:rPr>
              <a:t>办公室布线设计</a:t>
            </a:r>
            <a:endParaRPr lang="zh-CN" altLang="en-US" sz="2000" dirty="0"/>
          </a:p>
        </p:txBody>
      </p:sp>
      <p:sp>
        <p:nvSpPr>
          <p:cNvPr id="11" name="文本框 10">
            <a:extLst>
              <a:ext uri="{FF2B5EF4-FFF2-40B4-BE49-F238E27FC236}">
                <a16:creationId xmlns:a16="http://schemas.microsoft.com/office/drawing/2014/main" id="{3E71A94C-DD99-3C8E-86A4-2C125C90BD95}"/>
              </a:ext>
            </a:extLst>
          </p:cNvPr>
          <p:cNvSpPr txBox="1"/>
          <p:nvPr/>
        </p:nvSpPr>
        <p:spPr>
          <a:xfrm>
            <a:off x="697796" y="2239923"/>
            <a:ext cx="9902141" cy="403957"/>
          </a:xfrm>
          <a:prstGeom prst="rect">
            <a:avLst/>
          </a:prstGeom>
          <a:noFill/>
        </p:spPr>
        <p:txBody>
          <a:bodyPr wrap="square">
            <a:spAutoFit/>
          </a:bodyPr>
          <a:lstStyle/>
          <a:p>
            <a:pPr indent="254000" algn="just">
              <a:lnSpc>
                <a:spcPct val="150000"/>
              </a:lnSpc>
            </a:pPr>
            <a:r>
              <a:rPr lang="en-US" altLang="zh-CN" sz="1600" b="1" kern="100" dirty="0">
                <a:solidFill>
                  <a:srgbClr val="000000"/>
                </a:solidFill>
                <a:effectLst/>
                <a:latin typeface="+mn-ea"/>
              </a:rPr>
              <a:t>2</a:t>
            </a:r>
            <a:r>
              <a:rPr lang="zh-CN" altLang="en-US" sz="1600" b="1" kern="100" dirty="0">
                <a:solidFill>
                  <a:srgbClr val="000000"/>
                </a:solidFill>
                <a:effectLst/>
                <a:latin typeface="+mn-ea"/>
              </a:rPr>
              <a:t>．办公室布线方案</a:t>
            </a:r>
            <a:endParaRPr lang="zh-CN" altLang="en-US" sz="1600" dirty="0">
              <a:latin typeface="+mn-ea"/>
            </a:endParaRPr>
          </a:p>
        </p:txBody>
      </p:sp>
      <p:sp>
        <p:nvSpPr>
          <p:cNvPr id="10" name="文本框 9">
            <a:extLst>
              <a:ext uri="{FF2B5EF4-FFF2-40B4-BE49-F238E27FC236}">
                <a16:creationId xmlns:a16="http://schemas.microsoft.com/office/drawing/2014/main" id="{3ADE1C6E-EF90-A529-53B8-D788732A9A69}"/>
              </a:ext>
            </a:extLst>
          </p:cNvPr>
          <p:cNvSpPr txBox="1"/>
          <p:nvPr/>
        </p:nvSpPr>
        <p:spPr>
          <a:xfrm>
            <a:off x="1500610" y="2988324"/>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grpSp>
        <p:nvGrpSpPr>
          <p:cNvPr id="12" name="组合 11">
            <a:extLst>
              <a:ext uri="{FF2B5EF4-FFF2-40B4-BE49-F238E27FC236}">
                <a16:creationId xmlns:a16="http://schemas.microsoft.com/office/drawing/2014/main" id="{EEF6EF67-B457-C395-ABE4-8DDA34E67F4D}"/>
              </a:ext>
            </a:extLst>
          </p:cNvPr>
          <p:cNvGrpSpPr/>
          <p:nvPr/>
        </p:nvGrpSpPr>
        <p:grpSpPr>
          <a:xfrm>
            <a:off x="1398376" y="2801944"/>
            <a:ext cx="5925185" cy="627056"/>
            <a:chOff x="1066165" y="2283626"/>
            <a:chExt cx="6406515" cy="789305"/>
          </a:xfrm>
        </p:grpSpPr>
        <p:sp>
          <p:nvSpPr>
            <p:cNvPr id="13" name="剪去对角的矩形 3">
              <a:extLst>
                <a:ext uri="{FF2B5EF4-FFF2-40B4-BE49-F238E27FC236}">
                  <a16:creationId xmlns:a16="http://schemas.microsoft.com/office/drawing/2014/main" id="{02902BAD-9585-A8E8-FA92-9D2B299BC343}"/>
                </a:ext>
              </a:extLst>
            </p:cNvPr>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剪去对角的矩形 6">
              <a:extLst>
                <a:ext uri="{FF2B5EF4-FFF2-40B4-BE49-F238E27FC236}">
                  <a16:creationId xmlns:a16="http://schemas.microsoft.com/office/drawing/2014/main" id="{859D19AA-2BE4-C368-AC6F-EDA11E0DCE07}"/>
                </a:ext>
              </a:extLst>
            </p:cNvPr>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25E52F12-7D81-CC81-9440-5210F6B754A4}"/>
                </a:ext>
              </a:extLst>
            </p:cNvPr>
            <p:cNvSpPr txBox="1"/>
            <p:nvPr/>
          </p:nvSpPr>
          <p:spPr>
            <a:xfrm>
              <a:off x="1118870" y="2386496"/>
              <a:ext cx="678037" cy="658602"/>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04</a:t>
              </a:r>
            </a:p>
          </p:txBody>
        </p:sp>
        <p:sp>
          <p:nvSpPr>
            <p:cNvPr id="18" name="文本框 17">
              <a:extLst>
                <a:ext uri="{FF2B5EF4-FFF2-40B4-BE49-F238E27FC236}">
                  <a16:creationId xmlns:a16="http://schemas.microsoft.com/office/drawing/2014/main" id="{402F8089-AC5F-75DB-E5F0-0385ADFF99AA}"/>
                </a:ext>
              </a:extLst>
            </p:cNvPr>
            <p:cNvSpPr txBox="1"/>
            <p:nvPr/>
          </p:nvSpPr>
          <p:spPr>
            <a:xfrm>
              <a:off x="2253615" y="2386496"/>
              <a:ext cx="3033486" cy="658602"/>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 网络设备的选用</a:t>
              </a:r>
              <a:endParaRPr lang="en-US" altLang="zh-CN" sz="2800" b="1" dirty="0">
                <a:solidFill>
                  <a:schemeClr val="bg1"/>
                </a:solidFill>
                <a:latin typeface="微软雅黑" panose="020B0503020204020204" charset="-122"/>
                <a:ea typeface="微软雅黑" panose="020B0503020204020204" charset="-122"/>
              </a:endParaRPr>
            </a:p>
          </p:txBody>
        </p:sp>
      </p:grpSp>
      <p:sp>
        <p:nvSpPr>
          <p:cNvPr id="19" name="文本框 18">
            <a:extLst>
              <a:ext uri="{FF2B5EF4-FFF2-40B4-BE49-F238E27FC236}">
                <a16:creationId xmlns:a16="http://schemas.microsoft.com/office/drawing/2014/main" id="{D9FDFE8B-D9AE-21DC-A1BA-F7EF8063B47F}"/>
              </a:ext>
            </a:extLst>
          </p:cNvPr>
          <p:cNvSpPr txBox="1"/>
          <p:nvPr/>
        </p:nvSpPr>
        <p:spPr>
          <a:xfrm>
            <a:off x="1398376" y="3694524"/>
            <a:ext cx="8881966" cy="2169825"/>
          </a:xfrm>
          <a:prstGeom prst="rect">
            <a:avLst/>
          </a:prstGeom>
          <a:noFill/>
        </p:spPr>
        <p:txBody>
          <a:bodyPr wrap="square">
            <a:spAutoFit/>
          </a:bodyPr>
          <a:lstStyle/>
          <a:p>
            <a:pPr indent="254000" algn="just" fontAlgn="ctr">
              <a:lnSpc>
                <a:spcPct val="150000"/>
              </a:lnSpc>
            </a:pPr>
            <a:r>
              <a:rPr lang="zh-CN" altLang="en-US" sz="1800" kern="100" dirty="0">
                <a:solidFill>
                  <a:srgbClr val="000000"/>
                </a:solidFill>
                <a:effectLst/>
                <a:latin typeface="方正兰亭刊黑_GBK"/>
                <a:cs typeface="Times New Roman" panose="02020603050405020304" pitchFamily="18" charset="0"/>
              </a:rPr>
              <a:t>   根据办公室大小，可选择安装中间配线箱和配线柜两种方式。信息点较少的办公室可以选择中间配线箱墙面暗装或明装，并且安装</a:t>
            </a:r>
            <a:r>
              <a:rPr lang="en-US" altLang="zh-CN" sz="1800" kern="100" dirty="0">
                <a:solidFill>
                  <a:srgbClr val="000000"/>
                </a:solidFill>
                <a:effectLst/>
                <a:latin typeface="方正兰亭刊黑_GBK"/>
                <a:cs typeface="Times New Roman" panose="02020603050405020304" pitchFamily="18" charset="0"/>
              </a:rPr>
              <a:t>FT-255</a:t>
            </a:r>
            <a:r>
              <a:rPr lang="zh-CN" altLang="en-US" sz="1800" kern="100" dirty="0">
                <a:solidFill>
                  <a:srgbClr val="000000"/>
                </a:solidFill>
                <a:effectLst/>
                <a:latin typeface="方正兰亭刊黑_GBK"/>
                <a:cs typeface="Times New Roman" panose="02020603050405020304" pitchFamily="18" charset="0"/>
              </a:rPr>
              <a:t>超五类卡接式配线架，该方式可支持各类基本数据的传输。信息点较多的办公室可选择将</a:t>
            </a:r>
            <a:r>
              <a:rPr lang="en-US" altLang="zh-CN" sz="1800" kern="100" dirty="0">
                <a:solidFill>
                  <a:srgbClr val="000000"/>
                </a:solidFill>
                <a:effectLst/>
                <a:latin typeface="方正兰亭刊黑_GBK"/>
                <a:cs typeface="Times New Roman" panose="02020603050405020304" pitchFamily="18" charset="0"/>
              </a:rPr>
              <a:t>6-12U</a:t>
            </a:r>
            <a:r>
              <a:rPr lang="zh-CN" altLang="en-US" sz="1800" kern="100" dirty="0">
                <a:solidFill>
                  <a:srgbClr val="000000"/>
                </a:solidFill>
                <a:effectLst/>
                <a:latin typeface="方正兰亭刊黑_GBK"/>
                <a:cs typeface="Times New Roman" panose="02020603050405020304" pitchFamily="18" charset="0"/>
              </a:rPr>
              <a:t>的配线柜置于墙角，集线设备可以使用网络交换机，必要时可引入带光纤端口的吉比特交换机，以适应今后网络改造、三网融合发展的需求。</a:t>
            </a:r>
            <a:endParaRPr lang="zh-CN" altLang="zh-CN" sz="1800" kern="1000" dirty="0">
              <a:effectLst/>
              <a:latin typeface="方正兰亭刊黑_GBK"/>
              <a:cs typeface="Times New Roman" panose="02020603050405020304" pitchFamily="18" charset="0"/>
            </a:endParaRPr>
          </a:p>
        </p:txBody>
      </p:sp>
    </p:spTree>
    <p:extLst>
      <p:ext uri="{BB962C8B-B14F-4D97-AF65-F5344CB8AC3E}">
        <p14:creationId xmlns:p14="http://schemas.microsoft.com/office/powerpoint/2010/main" val="24097626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îṣļîḑé-Freeform: Shape 1">
            <a:extLst>
              <a:ext uri="{FF2B5EF4-FFF2-40B4-BE49-F238E27FC236}">
                <a16:creationId xmlns:a16="http://schemas.microsoft.com/office/drawing/2014/main" id="{0752C9A3-3300-48B0-8CAC-D239344B0429}"/>
              </a:ext>
            </a:extLst>
          </p:cNvPr>
          <p:cNvSpPr/>
          <p:nvPr/>
        </p:nvSpPr>
        <p:spPr>
          <a:xfrm>
            <a:off x="1" y="1125278"/>
            <a:ext cx="5619750" cy="5732721"/>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cs typeface="+mn-ea"/>
              <a:sym typeface="+mn-lt"/>
            </a:endParaRPr>
          </a:p>
        </p:txBody>
      </p:sp>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grpSp>
        <p:nvGrpSpPr>
          <p:cNvPr id="44" name="组合 43">
            <a:extLst>
              <a:ext uri="{FF2B5EF4-FFF2-40B4-BE49-F238E27FC236}">
                <a16:creationId xmlns:a16="http://schemas.microsoft.com/office/drawing/2014/main" id="{6E52FF95-F02E-4DE6-8C9C-F31A4EDFF5D4}"/>
              </a:ext>
            </a:extLst>
          </p:cNvPr>
          <p:cNvGrpSpPr/>
          <p:nvPr/>
        </p:nvGrpSpPr>
        <p:grpSpPr>
          <a:xfrm>
            <a:off x="5894325" y="2453043"/>
            <a:ext cx="4406816" cy="2059192"/>
            <a:chOff x="5894325" y="2453043"/>
            <a:chExt cx="4406816" cy="2059192"/>
          </a:xfrm>
        </p:grpSpPr>
        <p:sp>
          <p:nvSpPr>
            <p:cNvPr id="45" name="PA_文本框 18">
              <a:extLst>
                <a:ext uri="{FF2B5EF4-FFF2-40B4-BE49-F238E27FC236}">
                  <a16:creationId xmlns:a16="http://schemas.microsoft.com/office/drawing/2014/main" id="{B977B974-A377-4FC9-BB8A-8CE5B3327BBE}"/>
                </a:ext>
              </a:extLst>
            </p:cNvPr>
            <p:cNvSpPr txBox="1"/>
            <p:nvPr>
              <p:custDataLst>
                <p:tags r:id="rId1"/>
              </p:custDataLst>
            </p:nvPr>
          </p:nvSpPr>
          <p:spPr>
            <a:xfrm>
              <a:off x="5894325" y="24530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sp>
          <p:nvSpPr>
            <p:cNvPr id="46" name="PA_文本框 20">
              <a:extLst>
                <a:ext uri="{FF2B5EF4-FFF2-40B4-BE49-F238E27FC236}">
                  <a16:creationId xmlns:a16="http://schemas.microsoft.com/office/drawing/2014/main" id="{44F3F352-4E32-4392-BAA0-C7B89D148C34}"/>
                </a:ext>
              </a:extLst>
            </p:cNvPr>
            <p:cNvSpPr txBox="1"/>
            <p:nvPr>
              <p:custDataLst>
                <p:tags r:id="rId2"/>
              </p:custDataLst>
            </p:nvPr>
          </p:nvSpPr>
          <p:spPr>
            <a:xfrm>
              <a:off x="9897784" y="4206840"/>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grpSp>
      <p:grpSp>
        <p:nvGrpSpPr>
          <p:cNvPr id="47" name="组合 46">
            <a:extLst>
              <a:ext uri="{FF2B5EF4-FFF2-40B4-BE49-F238E27FC236}">
                <a16:creationId xmlns:a16="http://schemas.microsoft.com/office/drawing/2014/main" id="{1B490BE1-48B2-41D1-94B2-CBBBABA5EAB9}"/>
              </a:ext>
            </a:extLst>
          </p:cNvPr>
          <p:cNvGrpSpPr/>
          <p:nvPr/>
        </p:nvGrpSpPr>
        <p:grpSpPr>
          <a:xfrm>
            <a:off x="1360391" y="1910987"/>
            <a:ext cx="2601248" cy="2601248"/>
            <a:chOff x="1445706" y="1290809"/>
            <a:chExt cx="2601248" cy="2601248"/>
          </a:xfrm>
        </p:grpSpPr>
        <p:sp>
          <p:nvSpPr>
            <p:cNvPr id="48" name="îṣļîḑé-Oval 14">
              <a:extLst>
                <a:ext uri="{FF2B5EF4-FFF2-40B4-BE49-F238E27FC236}">
                  <a16:creationId xmlns:a16="http://schemas.microsoft.com/office/drawing/2014/main" id="{5870B56D-CBD1-4C5B-B358-C469FDDD5773}"/>
                </a:ext>
              </a:extLst>
            </p:cNvPr>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îṣļîḑé-Oval 8">
              <a:extLst>
                <a:ext uri="{FF2B5EF4-FFF2-40B4-BE49-F238E27FC236}">
                  <a16:creationId xmlns:a16="http://schemas.microsoft.com/office/drawing/2014/main" id="{C5D8750F-E296-438B-9314-F292DDAFDD5C}"/>
                </a:ext>
              </a:extLst>
            </p:cNvPr>
            <p:cNvSpPr/>
            <p:nvPr/>
          </p:nvSpPr>
          <p:spPr>
            <a:xfrm>
              <a:off x="1544072" y="1379572"/>
              <a:ext cx="2404516" cy="2423720"/>
            </a:xfrm>
            <a:prstGeom prst="ellipse">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1" name="矩形 50">
            <a:extLst>
              <a:ext uri="{FF2B5EF4-FFF2-40B4-BE49-F238E27FC236}">
                <a16:creationId xmlns:a16="http://schemas.microsoft.com/office/drawing/2014/main" id="{D2127692-4CC7-4CF9-9A46-664E9D9726A6}"/>
              </a:ext>
            </a:extLst>
          </p:cNvPr>
          <p:cNvSpPr/>
          <p:nvPr/>
        </p:nvSpPr>
        <p:spPr>
          <a:xfrm>
            <a:off x="1360391" y="4783418"/>
            <a:ext cx="2771877" cy="910314"/>
          </a:xfrm>
          <a:prstGeom prst="rect">
            <a:avLst/>
          </a:prstGeom>
          <a:effectLst/>
        </p:spPr>
        <p:txBody>
          <a:bodyPr wrap="square">
            <a:spAutoFit/>
          </a:bodyPr>
          <a:lstStyle/>
          <a:p>
            <a:pPr lvl="0" algn="ctr">
              <a:lnSpc>
                <a:spcPct val="150000"/>
              </a:lnSpc>
              <a:defRPr/>
            </a:pPr>
            <a:r>
              <a:rPr lang="zh-CN" altLang="en-US" sz="4000" kern="0" dirty="0">
                <a:solidFill>
                  <a:schemeClr val="bg1"/>
                </a:solidFill>
                <a:cs typeface="+mn-ea"/>
                <a:sym typeface="+mn-lt"/>
              </a:rPr>
              <a:t>拓展实训</a:t>
            </a:r>
          </a:p>
        </p:txBody>
      </p:sp>
      <p:sp>
        <p:nvSpPr>
          <p:cNvPr id="53" name="矩形 52">
            <a:extLst>
              <a:ext uri="{FF2B5EF4-FFF2-40B4-BE49-F238E27FC236}">
                <a16:creationId xmlns:a16="http://schemas.microsoft.com/office/drawing/2014/main" id="{556B1A63-9272-4194-8879-20EE368A41C6}"/>
              </a:ext>
            </a:extLst>
          </p:cNvPr>
          <p:cNvSpPr/>
          <p:nvPr/>
        </p:nvSpPr>
        <p:spPr>
          <a:xfrm>
            <a:off x="6411445" y="2969754"/>
            <a:ext cx="3361205" cy="1485407"/>
          </a:xfrm>
          <a:prstGeom prst="rect">
            <a:avLst/>
          </a:prstGeom>
          <a:effectLst/>
        </p:spPr>
        <p:txBody>
          <a:bodyPr wrap="square">
            <a:spAutoFit/>
          </a:bodyPr>
          <a:lstStyle/>
          <a:p>
            <a:pPr lvl="0">
              <a:lnSpc>
                <a:spcPct val="150000"/>
              </a:lnSpc>
              <a:defRPr/>
            </a:pPr>
            <a:r>
              <a:rPr lang="zh-CN" altLang="en-US" sz="3200" kern="0" spc="300" dirty="0">
                <a:solidFill>
                  <a:schemeClr val="tx1">
                    <a:lumMod val="75000"/>
                    <a:lumOff val="25000"/>
                  </a:schemeClr>
                </a:solidFill>
                <a:cs typeface="+mn-ea"/>
                <a:sym typeface="+mn-lt"/>
              </a:rPr>
              <a:t>项目实训</a:t>
            </a:r>
            <a:r>
              <a:rPr lang="en-US" altLang="zh-CN" sz="3200" kern="0" spc="300" dirty="0">
                <a:solidFill>
                  <a:schemeClr val="tx1">
                    <a:lumMod val="75000"/>
                    <a:lumOff val="25000"/>
                  </a:schemeClr>
                </a:solidFill>
                <a:cs typeface="+mn-ea"/>
                <a:sym typeface="+mn-lt"/>
              </a:rPr>
              <a:t>1 </a:t>
            </a:r>
          </a:p>
          <a:p>
            <a:pPr lvl="0">
              <a:lnSpc>
                <a:spcPct val="150000"/>
              </a:lnSpc>
              <a:defRPr/>
            </a:pPr>
            <a:r>
              <a:rPr lang="zh-CN" altLang="en-US" sz="3200" kern="0" spc="300" dirty="0">
                <a:solidFill>
                  <a:schemeClr val="tx1">
                    <a:lumMod val="75000"/>
                    <a:lumOff val="25000"/>
                  </a:schemeClr>
                </a:solidFill>
                <a:cs typeface="+mn-ea"/>
                <a:sym typeface="+mn-lt"/>
              </a:rPr>
              <a:t>信息模块制作</a:t>
            </a:r>
            <a:endParaRPr kumimoji="0" lang="zh-CN" altLang="en-US" sz="32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325570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Effect transition="in" filter="fade">
                                      <p:cBhvr>
                                        <p:cTn id="9" dur="1000"/>
                                        <p:tgtEl>
                                          <p:spTgt spid="47"/>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anim calcmode="lin" valueType="num">
                                      <p:cBhvr>
                                        <p:cTn id="13" dur="500" fill="hold"/>
                                        <p:tgtEl>
                                          <p:spTgt spid="51"/>
                                        </p:tgtEl>
                                        <p:attrNameLst>
                                          <p:attrName>ppt_w</p:attrName>
                                        </p:attrNameLst>
                                      </p:cBhvr>
                                      <p:tavLst>
                                        <p:tav tm="0" fmla="#ppt_w*sin(2.5*pi*$)">
                                          <p:val>
                                            <p:fltVal val="0"/>
                                          </p:val>
                                        </p:tav>
                                        <p:tav tm="100000">
                                          <p:val>
                                            <p:fltVal val="1"/>
                                          </p:val>
                                        </p:tav>
                                      </p:tavLst>
                                    </p:anim>
                                    <p:anim calcmode="lin" valueType="num">
                                      <p:cBhvr>
                                        <p:cTn id="14" dur="500" fill="hold"/>
                                        <p:tgtEl>
                                          <p:spTgt spid="51"/>
                                        </p:tgtEl>
                                        <p:attrNameLst>
                                          <p:attrName>ppt_h</p:attrName>
                                        </p:attrNameLst>
                                      </p:cBhvr>
                                      <p:tavLst>
                                        <p:tav tm="0">
                                          <p:val>
                                            <p:strVal val="#ppt_h"/>
                                          </p:val>
                                        </p:tav>
                                        <p:tav tm="100000">
                                          <p:val>
                                            <p:strVal val="#ppt_h"/>
                                          </p:val>
                                        </p:tav>
                                      </p:tavLst>
                                    </p:anim>
                                  </p:childTnLst>
                                </p:cTn>
                              </p:par>
                            </p:childTnLst>
                          </p:cTn>
                        </p:par>
                        <p:par>
                          <p:cTn id="15" fill="hold">
                            <p:stCondLst>
                              <p:cond delay="105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750" fill="hold"/>
                                        <p:tgtEl>
                                          <p:spTgt spid="44"/>
                                        </p:tgtEl>
                                        <p:attrNameLst>
                                          <p:attrName>ppt_w</p:attrName>
                                        </p:attrNameLst>
                                      </p:cBhvr>
                                      <p:tavLst>
                                        <p:tav tm="0">
                                          <p:val>
                                            <p:fltVal val="0"/>
                                          </p:val>
                                        </p:tav>
                                        <p:tav tm="100000">
                                          <p:val>
                                            <p:strVal val="#ppt_w"/>
                                          </p:val>
                                        </p:tav>
                                      </p:tavLst>
                                    </p:anim>
                                    <p:anim calcmode="lin" valueType="num">
                                      <p:cBhvr>
                                        <p:cTn id="19" dur="750" fill="hold"/>
                                        <p:tgtEl>
                                          <p:spTgt spid="44"/>
                                        </p:tgtEl>
                                        <p:attrNameLst>
                                          <p:attrName>ppt_h</p:attrName>
                                        </p:attrNameLst>
                                      </p:cBhvr>
                                      <p:tavLst>
                                        <p:tav tm="0">
                                          <p:val>
                                            <p:fltVal val="0"/>
                                          </p:val>
                                        </p:tav>
                                        <p:tav tm="100000">
                                          <p:val>
                                            <p:strVal val="#ppt_h"/>
                                          </p:val>
                                        </p:tav>
                                      </p:tavLst>
                                    </p:anim>
                                    <p:animEffect transition="in" filter="fade">
                                      <p:cBhvr>
                                        <p:cTn id="20" dur="750"/>
                                        <p:tgtEl>
                                          <p:spTgt spid="44"/>
                                        </p:tgtEl>
                                      </p:cBhvr>
                                    </p:animEffect>
                                  </p:childTnLst>
                                </p:cTn>
                              </p:par>
                            </p:childTnLst>
                          </p:cTn>
                        </p:par>
                        <p:par>
                          <p:cTn id="21" fill="hold">
                            <p:stCondLst>
                              <p:cond delay="1800"/>
                            </p:stCondLst>
                            <p:childTnLst>
                              <p:par>
                                <p:cTn id="22" presetID="45" presetClass="entr" presetSubtype="0" fill="hold" grpId="0" nodeType="afterEffect">
                                  <p:stCondLst>
                                    <p:cond delay="0"/>
                                  </p:stCondLst>
                                  <p:iterate type="lt">
                                    <p:tmPct val="2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anim calcmode="lin" valueType="num">
                                      <p:cBhvr>
                                        <p:cTn id="25" dur="500" fill="hold"/>
                                        <p:tgtEl>
                                          <p:spTgt spid="53"/>
                                        </p:tgtEl>
                                        <p:attrNameLst>
                                          <p:attrName>ppt_w</p:attrName>
                                        </p:attrNameLst>
                                      </p:cBhvr>
                                      <p:tavLst>
                                        <p:tav tm="0" fmla="#ppt_w*sin(2.5*pi*$)">
                                          <p:val>
                                            <p:fltVal val="0"/>
                                          </p:val>
                                        </p:tav>
                                        <p:tav tm="100000">
                                          <p:val>
                                            <p:fltVal val="1"/>
                                          </p:val>
                                        </p:tav>
                                      </p:tavLst>
                                    </p:anim>
                                    <p:anim calcmode="lin" valueType="num">
                                      <p:cBhvr>
                                        <p:cTn id="26" dur="500" fill="hold"/>
                                        <p:tgtEl>
                                          <p:spTgt spid="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16" name="ïšḻïďê-Rectangle 10">
            <a:extLst>
              <a:ext uri="{FF2B5EF4-FFF2-40B4-BE49-F238E27FC236}">
                <a16:creationId xmlns:a16="http://schemas.microsoft.com/office/drawing/2014/main" id="{6145BE34-B24E-44A4-8D89-579271051685}"/>
              </a:ext>
            </a:extLst>
          </p:cNvPr>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18" name="组合 17">
            <a:extLst>
              <a:ext uri="{FF2B5EF4-FFF2-40B4-BE49-F238E27FC236}">
                <a16:creationId xmlns:a16="http://schemas.microsoft.com/office/drawing/2014/main" id="{F7FA289D-A38D-4427-A8C3-7E7CDCEE173A}"/>
              </a:ext>
            </a:extLst>
          </p:cNvPr>
          <p:cNvGrpSpPr/>
          <p:nvPr/>
        </p:nvGrpSpPr>
        <p:grpSpPr>
          <a:xfrm>
            <a:off x="4696101" y="2012415"/>
            <a:ext cx="1096752" cy="1096752"/>
            <a:chOff x="4696101" y="2012415"/>
            <a:chExt cx="1096752" cy="1096752"/>
          </a:xfrm>
        </p:grpSpPr>
        <p:sp>
          <p:nvSpPr>
            <p:cNvPr id="19" name="i$liḋe-Right Triangle 11">
              <a:extLst>
                <a:ext uri="{FF2B5EF4-FFF2-40B4-BE49-F238E27FC236}">
                  <a16:creationId xmlns:a16="http://schemas.microsoft.com/office/drawing/2014/main" id="{7C612714-1607-4890-8060-974A1FC746AC}"/>
                </a:ext>
              </a:extLst>
            </p:cNvPr>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0" name="i$liḋe-TextBox 26">
              <a:extLst>
                <a:ext uri="{FF2B5EF4-FFF2-40B4-BE49-F238E27FC236}">
                  <a16:creationId xmlns:a16="http://schemas.microsoft.com/office/drawing/2014/main" id="{DF38AA12-70E7-4CBA-91BA-CF89EF58FE05}"/>
                </a:ext>
              </a:extLst>
            </p:cNvPr>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21" name="i$liḋe-Rectangle 3">
            <a:extLst>
              <a:ext uri="{FF2B5EF4-FFF2-40B4-BE49-F238E27FC236}">
                <a16:creationId xmlns:a16="http://schemas.microsoft.com/office/drawing/2014/main" id="{3511F641-8002-4A9D-89B2-1031BC7EB5D5}"/>
              </a:ext>
            </a:extLst>
          </p:cNvPr>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2" name="组合 21">
            <a:extLst>
              <a:ext uri="{FF2B5EF4-FFF2-40B4-BE49-F238E27FC236}">
                <a16:creationId xmlns:a16="http://schemas.microsoft.com/office/drawing/2014/main" id="{7A1609A8-7C2B-4091-B818-2168E503730C}"/>
              </a:ext>
            </a:extLst>
          </p:cNvPr>
          <p:cNvGrpSpPr/>
          <p:nvPr/>
        </p:nvGrpSpPr>
        <p:grpSpPr>
          <a:xfrm>
            <a:off x="1314469" y="2012415"/>
            <a:ext cx="1096752" cy="1096752"/>
            <a:chOff x="1314469" y="2012415"/>
            <a:chExt cx="1096752" cy="1096752"/>
          </a:xfrm>
        </p:grpSpPr>
        <p:sp>
          <p:nvSpPr>
            <p:cNvPr id="23" name="i$liḋe-Right Triangle 4">
              <a:extLst>
                <a:ext uri="{FF2B5EF4-FFF2-40B4-BE49-F238E27FC236}">
                  <a16:creationId xmlns:a16="http://schemas.microsoft.com/office/drawing/2014/main" id="{C964BF33-8D90-4C01-A476-EADA7645D158}"/>
                </a:ext>
              </a:extLst>
            </p:cNvPr>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4" name="i$liḋe-TextBox 25">
              <a:extLst>
                <a:ext uri="{FF2B5EF4-FFF2-40B4-BE49-F238E27FC236}">
                  <a16:creationId xmlns:a16="http://schemas.microsoft.com/office/drawing/2014/main" id="{4258BF58-40B0-4AA5-A3D9-0E5BD712143E}"/>
                </a:ext>
              </a:extLst>
            </p:cNvPr>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25" name="i$liḋe-Rectangle 17">
            <a:extLst>
              <a:ext uri="{FF2B5EF4-FFF2-40B4-BE49-F238E27FC236}">
                <a16:creationId xmlns:a16="http://schemas.microsoft.com/office/drawing/2014/main" id="{9668112C-D35C-461C-9220-D93B62BBB983}"/>
              </a:ext>
            </a:extLst>
          </p:cNvPr>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a:extLst>
              <a:ext uri="{FF2B5EF4-FFF2-40B4-BE49-F238E27FC236}">
                <a16:creationId xmlns:a16="http://schemas.microsoft.com/office/drawing/2014/main" id="{B3509B98-422D-45A2-B5C2-504316E72CEE}"/>
              </a:ext>
            </a:extLst>
          </p:cNvPr>
          <p:cNvGrpSpPr/>
          <p:nvPr/>
        </p:nvGrpSpPr>
        <p:grpSpPr>
          <a:xfrm>
            <a:off x="8077733" y="2012415"/>
            <a:ext cx="1096752" cy="1096752"/>
            <a:chOff x="8077733" y="2012415"/>
            <a:chExt cx="1096752" cy="1096752"/>
          </a:xfrm>
        </p:grpSpPr>
        <p:sp>
          <p:nvSpPr>
            <p:cNvPr id="27" name="i$liḋe-Right Triangle 18">
              <a:extLst>
                <a:ext uri="{FF2B5EF4-FFF2-40B4-BE49-F238E27FC236}">
                  <a16:creationId xmlns:a16="http://schemas.microsoft.com/office/drawing/2014/main" id="{48D6622C-6DE9-4CBD-92C4-988849CBAAB3}"/>
                </a:ext>
              </a:extLst>
            </p:cNvPr>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a:extLst>
                <a:ext uri="{FF2B5EF4-FFF2-40B4-BE49-F238E27FC236}">
                  <a16:creationId xmlns:a16="http://schemas.microsoft.com/office/drawing/2014/main" id="{78D5E66A-37BA-47A7-9D9C-A4B0CF7A0E64}"/>
                </a:ext>
              </a:extLst>
            </p:cNvPr>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29" name="矩形 28">
            <a:extLst>
              <a:ext uri="{FF2B5EF4-FFF2-40B4-BE49-F238E27FC236}">
                <a16:creationId xmlns:a16="http://schemas.microsoft.com/office/drawing/2014/main" id="{BD77726B-DFB6-4FFD-9D0C-2026850CEA6C}"/>
              </a:ext>
            </a:extLst>
          </p:cNvPr>
          <p:cNvSpPr/>
          <p:nvPr/>
        </p:nvSpPr>
        <p:spPr>
          <a:xfrm>
            <a:off x="1501589" y="3690672"/>
            <a:ext cx="2473863" cy="1334533"/>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a:t>
            </a: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）理解信息模块的制作方法。</a:t>
            </a:r>
          </a:p>
          <a:p>
            <a:pPr>
              <a:lnSpc>
                <a:spcPct val="150000"/>
              </a:lnSpc>
            </a:pP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a:t>
            </a: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）了解制作信息模块工具的使用方法。</a:t>
            </a:r>
          </a:p>
        </p:txBody>
      </p:sp>
      <p:sp>
        <p:nvSpPr>
          <p:cNvPr id="30" name="矩形 29">
            <a:extLst>
              <a:ext uri="{FF2B5EF4-FFF2-40B4-BE49-F238E27FC236}">
                <a16:creationId xmlns:a16="http://schemas.microsoft.com/office/drawing/2014/main" id="{45332612-E999-4FEA-9DF6-2834629E63CD}"/>
              </a:ext>
            </a:extLst>
          </p:cNvPr>
          <p:cNvSpPr/>
          <p:nvPr/>
        </p:nvSpPr>
        <p:spPr>
          <a:xfrm>
            <a:off x="1532547"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实训目的</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1" name="矩形 30">
            <a:extLst>
              <a:ext uri="{FF2B5EF4-FFF2-40B4-BE49-F238E27FC236}">
                <a16:creationId xmlns:a16="http://schemas.microsoft.com/office/drawing/2014/main" id="{A70C08A0-078B-4318-A9F5-51D9B1B5E4CA}"/>
              </a:ext>
            </a:extLst>
          </p:cNvPr>
          <p:cNvSpPr/>
          <p:nvPr/>
        </p:nvSpPr>
        <p:spPr>
          <a:xfrm>
            <a:off x="4892872" y="3690672"/>
            <a:ext cx="2421359" cy="1024961"/>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a:t>
            </a: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）观看视频制作过程。</a:t>
            </a:r>
          </a:p>
          <a:p>
            <a:pPr>
              <a:lnSpc>
                <a:spcPct val="150000"/>
              </a:lnSpc>
            </a:pP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a:t>
            </a: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）制作信息模块。</a:t>
            </a:r>
          </a:p>
          <a:p>
            <a:pPr>
              <a:lnSpc>
                <a:spcPct val="150000"/>
              </a:lnSpc>
            </a:pP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3</a:t>
            </a:r>
            <a:r>
              <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）测试。</a:t>
            </a:r>
          </a:p>
        </p:txBody>
      </p:sp>
      <p:sp>
        <p:nvSpPr>
          <p:cNvPr id="32" name="矩形 31">
            <a:extLst>
              <a:ext uri="{FF2B5EF4-FFF2-40B4-BE49-F238E27FC236}">
                <a16:creationId xmlns:a16="http://schemas.microsoft.com/office/drawing/2014/main" id="{C7652D71-1200-489F-AA55-C499B18FEDA1}"/>
              </a:ext>
            </a:extLst>
          </p:cNvPr>
          <p:cNvSpPr/>
          <p:nvPr/>
        </p:nvSpPr>
        <p:spPr>
          <a:xfrm>
            <a:off x="492009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实训内容</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3" name="矩形 32">
            <a:extLst>
              <a:ext uri="{FF2B5EF4-FFF2-40B4-BE49-F238E27FC236}">
                <a16:creationId xmlns:a16="http://schemas.microsoft.com/office/drawing/2014/main" id="{51B619D1-20FE-4776-A8FB-202ADEBB699C}"/>
              </a:ext>
            </a:extLst>
          </p:cNvPr>
          <p:cNvSpPr/>
          <p:nvPr/>
        </p:nvSpPr>
        <p:spPr>
          <a:xfrm>
            <a:off x="8269052" y="3690672"/>
            <a:ext cx="2421359" cy="1024961"/>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1</a:t>
            </a:r>
            <a:r>
              <a:rPr lang="zh-CN" altLang="en-US" sz="1400" b="1" dirty="0">
                <a:solidFill>
                  <a:schemeClr val="tx1">
                    <a:lumMod val="50000"/>
                    <a:lumOff val="50000"/>
                  </a:schemeClr>
                </a:solidFill>
                <a:latin typeface="宋体" panose="02010600030101010101" pitchFamily="2" charset="-122"/>
                <a:cs typeface="+mn-ea"/>
                <a:sym typeface="+mn-lt"/>
              </a:rPr>
              <a:t>）</a:t>
            </a:r>
            <a:r>
              <a:rPr lang="zh-CN" altLang="en-US" sz="1400" b="1" dirty="0">
                <a:solidFill>
                  <a:schemeClr val="tx1">
                    <a:lumMod val="50000"/>
                    <a:lumOff val="50000"/>
                  </a:schemeClr>
                </a:solidFill>
                <a:cs typeface="+mn-ea"/>
                <a:sym typeface="+mn-lt"/>
              </a:rPr>
              <a:t>双绞线一段</a:t>
            </a:r>
            <a:endParaRPr lang="en-US" altLang="zh-CN" sz="1400" b="1" dirty="0">
              <a:solidFill>
                <a:schemeClr val="tx1">
                  <a:lumMod val="50000"/>
                  <a:lumOff val="50000"/>
                </a:schemeClr>
              </a:solidFill>
              <a:cs typeface="+mn-ea"/>
              <a:sym typeface="+mn-lt"/>
            </a:endParaRPr>
          </a:p>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2</a:t>
            </a:r>
            <a:r>
              <a:rPr lang="zh-CN" altLang="en-US" sz="1400" b="1" dirty="0">
                <a:solidFill>
                  <a:schemeClr val="tx1">
                    <a:lumMod val="50000"/>
                    <a:lumOff val="50000"/>
                  </a:schemeClr>
                </a:solidFill>
                <a:latin typeface="宋体" panose="02010600030101010101" pitchFamily="2" charset="-122"/>
                <a:cs typeface="+mn-ea"/>
                <a:sym typeface="+mn-lt"/>
              </a:rPr>
              <a:t>）</a:t>
            </a:r>
            <a:r>
              <a:rPr lang="zh-CN" altLang="en-US" sz="1400" b="1" dirty="0">
                <a:solidFill>
                  <a:schemeClr val="tx1">
                    <a:lumMod val="50000"/>
                    <a:lumOff val="50000"/>
                  </a:schemeClr>
                </a:solidFill>
                <a:cs typeface="+mn-ea"/>
                <a:sym typeface="+mn-lt"/>
              </a:rPr>
              <a:t>信息模块一个</a:t>
            </a:r>
            <a:endParaRPr lang="en-US" altLang="zh-CN" sz="1400" b="1" dirty="0">
              <a:solidFill>
                <a:schemeClr val="tx1">
                  <a:lumMod val="50000"/>
                  <a:lumOff val="50000"/>
                </a:schemeClr>
              </a:solidFill>
              <a:cs typeface="+mn-ea"/>
              <a:sym typeface="+mn-lt"/>
            </a:endParaRPr>
          </a:p>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3</a:t>
            </a:r>
            <a:r>
              <a:rPr lang="zh-CN" altLang="en-US" sz="1400" b="1" dirty="0">
                <a:solidFill>
                  <a:schemeClr val="tx1">
                    <a:lumMod val="50000"/>
                    <a:lumOff val="50000"/>
                  </a:schemeClr>
                </a:solidFill>
                <a:latin typeface="宋体" panose="02010600030101010101" pitchFamily="2" charset="-122"/>
                <a:cs typeface="+mn-ea"/>
                <a:sym typeface="+mn-lt"/>
              </a:rPr>
              <a:t>）</a:t>
            </a:r>
            <a:r>
              <a:rPr lang="zh-CN" altLang="en-US" sz="1400" b="1" dirty="0">
                <a:solidFill>
                  <a:schemeClr val="tx1">
                    <a:lumMod val="50000"/>
                    <a:lumOff val="50000"/>
                  </a:schemeClr>
                </a:solidFill>
                <a:cs typeface="+mn-ea"/>
                <a:sym typeface="+mn-lt"/>
              </a:rPr>
              <a:t>打线钳一把</a:t>
            </a:r>
          </a:p>
        </p:txBody>
      </p:sp>
      <p:sp>
        <p:nvSpPr>
          <p:cNvPr id="34" name="矩形 33">
            <a:extLst>
              <a:ext uri="{FF2B5EF4-FFF2-40B4-BE49-F238E27FC236}">
                <a16:creationId xmlns:a16="http://schemas.microsoft.com/office/drawing/2014/main" id="{00A3B817-2D78-4188-ABC2-E494332C0A39}"/>
              </a:ext>
            </a:extLst>
          </p:cNvPr>
          <p:cNvSpPr/>
          <p:nvPr/>
        </p:nvSpPr>
        <p:spPr>
          <a:xfrm>
            <a:off x="829627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实训设备</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a:extLst>
              <a:ext uri="{FF2B5EF4-FFF2-40B4-BE49-F238E27FC236}">
                <a16:creationId xmlns:a16="http://schemas.microsoft.com/office/drawing/2014/main" id="{C0F3680F-2B0A-4572-9BEE-4A4E9D8AA727}"/>
              </a:ext>
            </a:extLst>
          </p:cNvPr>
          <p:cNvGrpSpPr/>
          <p:nvPr/>
        </p:nvGrpSpPr>
        <p:grpSpPr>
          <a:xfrm>
            <a:off x="9710353" y="4774702"/>
            <a:ext cx="1182991" cy="1182991"/>
            <a:chOff x="9710353" y="4774702"/>
            <a:chExt cx="1182991" cy="1182991"/>
          </a:xfrm>
        </p:grpSpPr>
        <p:sp>
          <p:nvSpPr>
            <p:cNvPr id="36" name="i$liḋe-Right Triangle 19">
              <a:extLst>
                <a:ext uri="{FF2B5EF4-FFF2-40B4-BE49-F238E27FC236}">
                  <a16:creationId xmlns:a16="http://schemas.microsoft.com/office/drawing/2014/main" id="{20227368-56B0-48EF-B8CF-38292A3E2350}"/>
                </a:ext>
              </a:extLst>
            </p:cNvPr>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a:extLst>
                <a:ext uri="{FF2B5EF4-FFF2-40B4-BE49-F238E27FC236}">
                  <a16:creationId xmlns:a16="http://schemas.microsoft.com/office/drawing/2014/main" id="{5453FB45-32C5-4E89-BBC0-ACF335570B01}"/>
                </a:ext>
              </a:extLst>
            </p:cNvPr>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8" name="组合 37">
            <a:extLst>
              <a:ext uri="{FF2B5EF4-FFF2-40B4-BE49-F238E27FC236}">
                <a16:creationId xmlns:a16="http://schemas.microsoft.com/office/drawing/2014/main" id="{D88E65BB-EB43-4A4E-93B0-3C39E083D317}"/>
              </a:ext>
            </a:extLst>
          </p:cNvPr>
          <p:cNvGrpSpPr/>
          <p:nvPr/>
        </p:nvGrpSpPr>
        <p:grpSpPr>
          <a:xfrm>
            <a:off x="2947089" y="4774702"/>
            <a:ext cx="1182991" cy="1182991"/>
            <a:chOff x="2947089" y="4774702"/>
            <a:chExt cx="1182991" cy="1182991"/>
          </a:xfrm>
        </p:grpSpPr>
        <p:sp>
          <p:nvSpPr>
            <p:cNvPr id="39" name="i$liḋe-Right Triangle 5">
              <a:extLst>
                <a:ext uri="{FF2B5EF4-FFF2-40B4-BE49-F238E27FC236}">
                  <a16:creationId xmlns:a16="http://schemas.microsoft.com/office/drawing/2014/main" id="{F1799DCA-3A73-4387-8964-492492989BC6}"/>
                </a:ext>
              </a:extLst>
            </p:cNvPr>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a:extLst>
                <a:ext uri="{FF2B5EF4-FFF2-40B4-BE49-F238E27FC236}">
                  <a16:creationId xmlns:a16="http://schemas.microsoft.com/office/drawing/2014/main" id="{209269AC-F812-4476-A530-A6E0E330C544}"/>
                </a:ext>
              </a:extLst>
            </p:cNvPr>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1" name="组合 40">
            <a:extLst>
              <a:ext uri="{FF2B5EF4-FFF2-40B4-BE49-F238E27FC236}">
                <a16:creationId xmlns:a16="http://schemas.microsoft.com/office/drawing/2014/main" id="{D0120DC1-7D93-4C00-B5A3-192364680763}"/>
              </a:ext>
            </a:extLst>
          </p:cNvPr>
          <p:cNvGrpSpPr/>
          <p:nvPr/>
        </p:nvGrpSpPr>
        <p:grpSpPr>
          <a:xfrm>
            <a:off x="6328721" y="4774702"/>
            <a:ext cx="1182991" cy="1182991"/>
            <a:chOff x="6328721" y="4774702"/>
            <a:chExt cx="1182991" cy="1182991"/>
          </a:xfrm>
        </p:grpSpPr>
        <p:sp>
          <p:nvSpPr>
            <p:cNvPr id="42" name="i$liḋe-Right Triangle 12">
              <a:extLst>
                <a:ext uri="{FF2B5EF4-FFF2-40B4-BE49-F238E27FC236}">
                  <a16:creationId xmlns:a16="http://schemas.microsoft.com/office/drawing/2014/main" id="{4FC676EA-941B-4F98-83D0-50E6F73C104C}"/>
                </a:ext>
              </a:extLst>
            </p:cNvPr>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Shape 2608">
              <a:extLst>
                <a:ext uri="{FF2B5EF4-FFF2-40B4-BE49-F238E27FC236}">
                  <a16:creationId xmlns:a16="http://schemas.microsoft.com/office/drawing/2014/main" id="{4D6FFB53-BCDD-486D-B91F-C7143507B01A}"/>
                </a:ext>
              </a:extLst>
            </p:cNvPr>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02425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64" presetClass="path" presetSubtype="0" decel="100000" fill="hold" nodeType="withEffect">
                                  <p:stCondLst>
                                    <p:cond delay="0"/>
                                  </p:stCondLst>
                                  <p:childTnLst>
                                    <p:animMotion origin="layout" path="M 4.375E-6 -2.96296E-6 L 4.375E-6 -0.18472 " pathEditMode="relative" rAng="0" ptsTypes="AA">
                                      <p:cBhvr>
                                        <p:cTn id="9" dur="1250" spd="-100000" fill="hold"/>
                                        <p:tgtEl>
                                          <p:spTgt spid="22"/>
                                        </p:tgtEl>
                                        <p:attrNameLst>
                                          <p:attrName>ppt_x</p:attrName>
                                          <p:attrName>ppt_y</p:attrName>
                                        </p:attrNameLst>
                                      </p:cBhvr>
                                      <p:rCtr x="0" y="-92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grpId="1"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childTnLst>
                                </p:cTn>
                              </p:par>
                              <p:par>
                                <p:cTn id="18" presetID="64" presetClass="path" presetSubtype="0" decel="100000" fill="hold" grpId="1" nodeType="withEffect">
                                  <p:stCondLst>
                                    <p:cond delay="0"/>
                                  </p:stCondLst>
                                  <p:childTnLst>
                                    <p:animMotion origin="layout" path="M 4.375E-6 1.11111E-6 L 4.375E-6 -0.50417 " pathEditMode="relative" rAng="0" ptsTypes="AA">
                                      <p:cBhvr>
                                        <p:cTn id="19" dur="1750" spd="-100000" fill="hold"/>
                                        <p:tgtEl>
                                          <p:spTgt spid="30"/>
                                        </p:tgtEl>
                                        <p:attrNameLst>
                                          <p:attrName>ppt_x</p:attrName>
                                          <p:attrName>ppt_y</p:attrName>
                                        </p:attrNameLst>
                                      </p:cBhvr>
                                      <p:rCtr x="0" y="-25208"/>
                                    </p:animMotion>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64" presetClass="path" presetSubtype="0" decel="100000" fill="hold" grpId="1" nodeType="withEffect">
                                  <p:stCondLst>
                                    <p:cond delay="0"/>
                                  </p:stCondLst>
                                  <p:childTnLst>
                                    <p:animMotion origin="layout" path="M 4.375E-6 1.11111E-6 L 4.375E-6 -0.50417 " pathEditMode="relative" rAng="0" ptsTypes="AA">
                                      <p:cBhvr>
                                        <p:cTn id="24" dur="1750" spd="-100000" fill="hold"/>
                                        <p:tgtEl>
                                          <p:spTgt spid="29"/>
                                        </p:tgtEl>
                                        <p:attrNameLst>
                                          <p:attrName>ppt_x</p:attrName>
                                          <p:attrName>ppt_y</p:attrName>
                                        </p:attrNameLst>
                                      </p:cBhvr>
                                      <p:rCtr x="0" y="-25208"/>
                                    </p:animMotion>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childTnLst>
                                </p:cTn>
                              </p:par>
                              <p:par>
                                <p:cTn id="28" presetID="64" presetClass="path" presetSubtype="0" decel="100000" fill="hold" nodeType="withEffect">
                                  <p:stCondLst>
                                    <p:cond delay="0"/>
                                  </p:stCondLst>
                                  <p:childTnLst>
                                    <p:animMotion origin="layout" path="M 4.375E-6 1.11111E-6 L 4.375E-6 -0.50417 " pathEditMode="relative" rAng="0" ptsTypes="AA">
                                      <p:cBhvr>
                                        <p:cTn id="29" dur="1750" spd="-100000" fill="hold"/>
                                        <p:tgtEl>
                                          <p:spTgt spid="38"/>
                                        </p:tgtEl>
                                        <p:attrNameLst>
                                          <p:attrName>ppt_x</p:attrName>
                                          <p:attrName>ppt_y</p:attrName>
                                        </p:attrNameLst>
                                      </p:cBhvr>
                                      <p:rCtr x="0" y="-25208"/>
                                    </p:animMotion>
                                  </p:childTnLst>
                                </p:cTn>
                              </p:par>
                            </p:childTnLst>
                          </p:cTn>
                        </p:par>
                        <p:par>
                          <p:cTn id="30" fill="hold">
                            <p:stCondLst>
                              <p:cond delay="175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par>
                                <p:cTn id="34" presetID="64" presetClass="path" presetSubtype="0" decel="100000" fill="hold" nodeType="withEffect">
                                  <p:stCondLst>
                                    <p:cond delay="0"/>
                                  </p:stCondLst>
                                  <p:childTnLst>
                                    <p:animMotion origin="layout" path="M 4.375E-6 -2.96296E-6 L 4.375E-6 -0.18472 " pathEditMode="relative" rAng="0" ptsTypes="AA">
                                      <p:cBhvr>
                                        <p:cTn id="35" dur="1250" spd="-100000" fill="hold"/>
                                        <p:tgtEl>
                                          <p:spTgt spid="18"/>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6"/>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32"/>
                                        </p:tgtEl>
                                        <p:attrNameLst>
                                          <p:attrName>ppt_x</p:attrName>
                                          <p:attrName>ppt_y</p:attrName>
                                        </p:attrNameLst>
                                      </p:cBhvr>
                                      <p:rCtr x="0" y="-25208"/>
                                    </p:animMotion>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childTnLst>
                                </p:cTn>
                              </p:par>
                              <p:par>
                                <p:cTn id="49" presetID="64" presetClass="path" presetSubtype="0" decel="100000" fill="hold" grpId="1" nodeType="withEffect">
                                  <p:stCondLst>
                                    <p:cond delay="0"/>
                                  </p:stCondLst>
                                  <p:childTnLst>
                                    <p:animMotion origin="layout" path="M 4.375E-6 1.11111E-6 L 4.375E-6 -0.50417 " pathEditMode="relative" rAng="0" ptsTypes="AA">
                                      <p:cBhvr>
                                        <p:cTn id="50" dur="1750" spd="-100000" fill="hold"/>
                                        <p:tgtEl>
                                          <p:spTgt spid="31"/>
                                        </p:tgtEl>
                                        <p:attrNameLst>
                                          <p:attrName>ppt_x</p:attrName>
                                          <p:attrName>ppt_y</p:attrName>
                                        </p:attrNameLst>
                                      </p:cBhvr>
                                      <p:rCtr x="0" y="-25208"/>
                                    </p:animMotion>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childTnLst>
                                </p:cTn>
                              </p:par>
                              <p:par>
                                <p:cTn id="54" presetID="64" presetClass="path" presetSubtype="0" decel="100000" fill="hold" nodeType="withEffect">
                                  <p:stCondLst>
                                    <p:cond delay="0"/>
                                  </p:stCondLst>
                                  <p:childTnLst>
                                    <p:animMotion origin="layout" path="M 4.375E-6 1.11111E-6 L 4.375E-6 -0.50417 " pathEditMode="relative" rAng="0" ptsTypes="AA">
                                      <p:cBhvr>
                                        <p:cTn id="55" dur="1750" spd="-100000" fill="hold"/>
                                        <p:tgtEl>
                                          <p:spTgt spid="41"/>
                                        </p:tgtEl>
                                        <p:attrNameLst>
                                          <p:attrName>ppt_x</p:attrName>
                                          <p:attrName>ppt_y</p:attrName>
                                        </p:attrNameLst>
                                      </p:cBhvr>
                                      <p:rCtr x="0" y="-25208"/>
                                    </p:animMotion>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decel="100000" fill="hold" nodeType="withEffect">
                                  <p:stCondLst>
                                    <p:cond delay="0"/>
                                  </p:stCondLst>
                                  <p:childTnLst>
                                    <p:animMotion origin="layout" path="M 4.375E-6 -2.96296E-6 L 4.375E-6 -0.18472 " pathEditMode="relative" rAng="0" ptsTypes="AA">
                                      <p:cBhvr>
                                        <p:cTn id="61" dur="1250" spd="-100000" fill="hold"/>
                                        <p:tgtEl>
                                          <p:spTgt spid="26"/>
                                        </p:tgtEl>
                                        <p:attrNameLst>
                                          <p:attrName>ppt_x</p:attrName>
                                          <p:attrName>ppt_y</p:attrName>
                                        </p:attrNameLst>
                                      </p:cBhvr>
                                      <p:rCtr x="0" y="-9236"/>
                                    </p:animMotion>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childTnLst>
                                </p:cTn>
                              </p:par>
                              <p:par>
                                <p:cTn id="65" presetID="64" presetClass="path" presetSubtype="0" decel="100000" fill="hold" grpId="1" nodeType="withEffect">
                                  <p:stCondLst>
                                    <p:cond delay="0"/>
                                  </p:stCondLst>
                                  <p:childTnLst>
                                    <p:animMotion origin="layout" path="M 4.375E-6 1.11111E-6 L 4.375E-6 -0.34468 " pathEditMode="relative" rAng="0" ptsTypes="AA">
                                      <p:cBhvr>
                                        <p:cTn id="66" dur="1500" spd="-100000" fill="hold"/>
                                        <p:tgtEl>
                                          <p:spTgt spid="25"/>
                                        </p:tgtEl>
                                        <p:attrNameLst>
                                          <p:attrName>ppt_x</p:attrName>
                                          <p:attrName>ppt_y</p:attrName>
                                        </p:attrNameLst>
                                      </p:cBhvr>
                                      <p:rCtr x="0" y="-17245"/>
                                    </p:animMotion>
                                  </p:childTnLst>
                                </p:cTn>
                              </p:par>
                              <p:par>
                                <p:cTn id="67" presetID="10"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childTnLst>
                                </p:cTn>
                              </p:par>
                              <p:par>
                                <p:cTn id="70" presetID="64" presetClass="path" presetSubtype="0" decel="100000" fill="hold" grpId="1" nodeType="withEffect">
                                  <p:stCondLst>
                                    <p:cond delay="0"/>
                                  </p:stCondLst>
                                  <p:childTnLst>
                                    <p:animMotion origin="layout" path="M 4.375E-6 1.11111E-6 L 4.375E-6 -0.50417 " pathEditMode="relative" rAng="0" ptsTypes="AA">
                                      <p:cBhvr>
                                        <p:cTn id="71" dur="1750" spd="-100000" fill="hold"/>
                                        <p:tgtEl>
                                          <p:spTgt spid="34"/>
                                        </p:tgtEl>
                                        <p:attrNameLst>
                                          <p:attrName>ppt_x</p:attrName>
                                          <p:attrName>ppt_y</p:attrName>
                                        </p:attrNameLst>
                                      </p:cBhvr>
                                      <p:rCtr x="0" y="-25208"/>
                                    </p:animMotion>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par>
                                <p:cTn id="75" presetID="64" presetClass="path" presetSubtype="0" decel="100000" fill="hold" grpId="1" nodeType="withEffect">
                                  <p:stCondLst>
                                    <p:cond delay="0"/>
                                  </p:stCondLst>
                                  <p:childTnLst>
                                    <p:animMotion origin="layout" path="M 4.375E-6 1.11111E-6 L 4.375E-6 -0.50417 " pathEditMode="relative" rAng="0" ptsTypes="AA">
                                      <p:cBhvr>
                                        <p:cTn id="76" dur="1750" spd="-100000" fill="hold"/>
                                        <p:tgtEl>
                                          <p:spTgt spid="33"/>
                                        </p:tgtEl>
                                        <p:attrNameLst>
                                          <p:attrName>ppt_x</p:attrName>
                                          <p:attrName>ppt_y</p:attrName>
                                        </p:attrNameLst>
                                      </p:cBhvr>
                                      <p:rCtr x="0" y="-25208"/>
                                    </p:animMotion>
                                  </p:childTnLst>
                                </p:cTn>
                              </p:par>
                              <p:par>
                                <p:cTn id="77" presetID="10"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childTnLst>
                                </p:cTn>
                              </p:par>
                              <p:par>
                                <p:cTn id="80" presetID="64" presetClass="path" presetSubtype="0" decel="100000" fill="hold" nodeType="withEffect">
                                  <p:stCondLst>
                                    <p:cond delay="0"/>
                                  </p:stCondLst>
                                  <p:childTnLst>
                                    <p:animMotion origin="layout" path="M 4.375E-6 1.11111E-6 L 4.375E-6 -0.50417 " pathEditMode="relative" rAng="0" ptsTypes="AA">
                                      <p:cBhvr>
                                        <p:cTn id="81" dur="1750" spd="-100000" fill="hold"/>
                                        <p:tgtEl>
                                          <p:spTgt spid="35"/>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1" grpId="0" animBg="1"/>
      <p:bldP spid="21" grpId="1" animBg="1"/>
      <p:bldP spid="25" grpId="0" animBg="1"/>
      <p:bldP spid="25" grpId="1" animBg="1"/>
      <p:bldP spid="29" grpId="0"/>
      <p:bldP spid="29" grpId="1"/>
      <p:bldP spid="30" grpId="0"/>
      <p:bldP spid="30" grpId="1"/>
      <p:bldP spid="31" grpId="0"/>
      <p:bldP spid="31" grpId="1"/>
      <p:bldP spid="32" grpId="0"/>
      <p:bldP spid="32" grpId="1"/>
      <p:bldP spid="33" grpId="0"/>
      <p:bldP spid="33" grpId="1"/>
      <p:bldP spid="34" grpId="0"/>
      <p:bldP spid="34" grpId="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
        <p:nvSpPr>
          <p:cNvPr id="46" name="矩形 45">
            <a:extLst>
              <a:ext uri="{FF2B5EF4-FFF2-40B4-BE49-F238E27FC236}">
                <a16:creationId xmlns:a16="http://schemas.microsoft.com/office/drawing/2014/main" id="{96E7064E-C057-4D57-960D-DA670DA42DBD}"/>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a:extLst>
              <a:ext uri="{FF2B5EF4-FFF2-40B4-BE49-F238E27FC236}">
                <a16:creationId xmlns:a16="http://schemas.microsoft.com/office/drawing/2014/main" id="{ACDA0907-E51C-4E57-B62F-B5A22F0B1EC9}"/>
              </a:ext>
            </a:extLst>
          </p:cNvPr>
          <p:cNvSpPr txBox="1"/>
          <p:nvPr/>
        </p:nvSpPr>
        <p:spPr>
          <a:xfrm>
            <a:off x="577849" y="2366486"/>
            <a:ext cx="10614025" cy="1291379"/>
          </a:xfrm>
          <a:prstGeom prst="rect">
            <a:avLst/>
          </a:prstGeom>
          <a:noFill/>
        </p:spPr>
        <p:txBody>
          <a:bodyPr wrap="square">
            <a:spAutoFit/>
          </a:bodyPr>
          <a:lstStyle/>
          <a:p>
            <a:pPr>
              <a:lnSpc>
                <a:spcPct val="150000"/>
              </a:lnSpc>
            </a:pPr>
            <a:r>
              <a:rPr lang="zh-CN" altLang="en-US" dirty="0"/>
              <a:t>步骤</a:t>
            </a:r>
            <a:r>
              <a:rPr lang="en-US" altLang="zh-CN" dirty="0"/>
              <a:t>1</a:t>
            </a:r>
            <a:r>
              <a:rPr lang="zh-CN" altLang="en-US" dirty="0"/>
              <a:t>：将双绞线从布线盒中拉出，剪至合适的长度。</a:t>
            </a:r>
          </a:p>
          <a:p>
            <a:pPr>
              <a:lnSpc>
                <a:spcPct val="150000"/>
              </a:lnSpc>
            </a:pPr>
            <a:r>
              <a:rPr lang="zh-CN" altLang="en-US" dirty="0"/>
              <a:t>步骤</a:t>
            </a:r>
            <a:r>
              <a:rPr lang="en-US" altLang="zh-CN" dirty="0"/>
              <a:t>2</a:t>
            </a:r>
            <a:r>
              <a:rPr lang="zh-CN" altLang="en-US" dirty="0"/>
              <a:t>：剥掉大约</a:t>
            </a:r>
            <a:r>
              <a:rPr lang="en-US" altLang="zh-CN" dirty="0"/>
              <a:t>1.5cm</a:t>
            </a:r>
            <a:r>
              <a:rPr lang="zh-CN" altLang="en-US" dirty="0"/>
              <a:t>的外层包装皮（注意不要伤及导线的绝缘层），露出</a:t>
            </a:r>
            <a:r>
              <a:rPr lang="en-US" altLang="zh-CN" dirty="0"/>
              <a:t>4</a:t>
            </a:r>
            <a:r>
              <a:rPr lang="zh-CN" altLang="en-US" dirty="0"/>
              <a:t>对色线。</a:t>
            </a:r>
          </a:p>
          <a:p>
            <a:pPr>
              <a:lnSpc>
                <a:spcPct val="150000"/>
              </a:lnSpc>
            </a:pPr>
            <a:r>
              <a:rPr lang="zh-CN" altLang="en-US" dirty="0"/>
              <a:t>步骤</a:t>
            </a:r>
            <a:r>
              <a:rPr lang="en-US" altLang="zh-CN" dirty="0"/>
              <a:t>3</a:t>
            </a:r>
            <a:r>
              <a:rPr lang="zh-CN" altLang="en-US" dirty="0"/>
              <a:t>：按</a:t>
            </a:r>
            <a:r>
              <a:rPr lang="en-US" altLang="zh-CN" dirty="0"/>
              <a:t>T568B</a:t>
            </a:r>
            <a:r>
              <a:rPr lang="zh-CN" altLang="en-US" dirty="0"/>
              <a:t>标准，将导线按照网线模块上的颜色标注的线序，稍稍用力将导线压入网线模块线槽中。</a:t>
            </a:r>
          </a:p>
        </p:txBody>
      </p:sp>
      <p:pic>
        <p:nvPicPr>
          <p:cNvPr id="15362" name="图片 27660">
            <a:extLst>
              <a:ext uri="{FF2B5EF4-FFF2-40B4-BE49-F238E27FC236}">
                <a16:creationId xmlns:a16="http://schemas.microsoft.com/office/drawing/2014/main" id="{7919CE25-B17C-4F8E-87F1-843C452AF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820795"/>
            <a:ext cx="3459848" cy="23895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361" name="图片 27661">
            <a:extLst>
              <a:ext uri="{FF2B5EF4-FFF2-40B4-BE49-F238E27FC236}">
                <a16:creationId xmlns:a16="http://schemas.microsoft.com/office/drawing/2014/main" id="{C763C1E9-6D5B-4576-9FFD-539729E586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199" y="3820795"/>
            <a:ext cx="3340100" cy="2381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C25A4A4-2FA5-4CC7-BFAE-CD1B03A2E237}"/>
              </a:ext>
            </a:extLst>
          </p:cNvPr>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Rectangle 4">
            <a:extLst>
              <a:ext uri="{FF2B5EF4-FFF2-40B4-BE49-F238E27FC236}">
                <a16:creationId xmlns:a16="http://schemas.microsoft.com/office/drawing/2014/main" id="{64A68061-1EED-4BE7-BD61-ED56346BBF9B}"/>
              </a:ext>
            </a:extLst>
          </p:cNvPr>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66675"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5432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
        <p:nvSpPr>
          <p:cNvPr id="46" name="矩形 45">
            <a:extLst>
              <a:ext uri="{FF2B5EF4-FFF2-40B4-BE49-F238E27FC236}">
                <a16:creationId xmlns:a16="http://schemas.microsoft.com/office/drawing/2014/main" id="{96E7064E-C057-4D57-960D-DA670DA42DBD}"/>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a:extLst>
              <a:ext uri="{FF2B5EF4-FFF2-40B4-BE49-F238E27FC236}">
                <a16:creationId xmlns:a16="http://schemas.microsoft.com/office/drawing/2014/main" id="{ACDA0907-E51C-4E57-B62F-B5A22F0B1EC9}"/>
              </a:ext>
            </a:extLst>
          </p:cNvPr>
          <p:cNvSpPr txBox="1"/>
          <p:nvPr/>
        </p:nvSpPr>
        <p:spPr>
          <a:xfrm>
            <a:off x="577849" y="2366486"/>
            <a:ext cx="10614025" cy="1706878"/>
          </a:xfrm>
          <a:prstGeom prst="rect">
            <a:avLst/>
          </a:prstGeom>
          <a:noFill/>
        </p:spPr>
        <p:txBody>
          <a:bodyPr wrap="square">
            <a:spAutoFit/>
          </a:bodyPr>
          <a:lstStyle/>
          <a:p>
            <a:pPr>
              <a:lnSpc>
                <a:spcPct val="150000"/>
              </a:lnSpc>
            </a:pPr>
            <a:r>
              <a:rPr lang="zh-CN" altLang="en-US" dirty="0"/>
              <a:t>步骤</a:t>
            </a:r>
            <a:r>
              <a:rPr lang="en-US" altLang="zh-CN" dirty="0"/>
              <a:t>4</a:t>
            </a:r>
            <a:r>
              <a:rPr lang="zh-CN" altLang="en-US" dirty="0"/>
              <a:t>：将打线钳的刀口（有刀的一侧朝外）对准网线模块上的线槽和导线，垂直向下用力，听到“喀”的一声，即表明导线被压入线槽内，同时模块外侧的多余导线被剪断。如此反复将</a:t>
            </a:r>
            <a:r>
              <a:rPr lang="en-US" altLang="zh-CN" dirty="0"/>
              <a:t>8</a:t>
            </a:r>
            <a:r>
              <a:rPr lang="zh-CN" altLang="en-US" dirty="0"/>
              <a:t>根导线全部压入线槽中。如果不能将多余的导线剪断，可调节打线钳手柄上的旋钮，调节冲击力，通过调节冲击力达到剪断线的目的。</a:t>
            </a:r>
          </a:p>
        </p:txBody>
      </p:sp>
      <p:sp>
        <p:nvSpPr>
          <p:cNvPr id="5" name="Rectangle 3">
            <a:extLst>
              <a:ext uri="{FF2B5EF4-FFF2-40B4-BE49-F238E27FC236}">
                <a16:creationId xmlns:a16="http://schemas.microsoft.com/office/drawing/2014/main" id="{CC25A4A4-2FA5-4CC7-BFAE-CD1B03A2E237}"/>
              </a:ext>
            </a:extLst>
          </p:cNvPr>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Rectangle 4">
            <a:extLst>
              <a:ext uri="{FF2B5EF4-FFF2-40B4-BE49-F238E27FC236}">
                <a16:creationId xmlns:a16="http://schemas.microsoft.com/office/drawing/2014/main" id="{64A68061-1EED-4BE7-BD61-ED56346BBF9B}"/>
              </a:ext>
            </a:extLst>
          </p:cNvPr>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66675"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11" name="图片 10">
            <a:extLst>
              <a:ext uri="{FF2B5EF4-FFF2-40B4-BE49-F238E27FC236}">
                <a16:creationId xmlns:a16="http://schemas.microsoft.com/office/drawing/2014/main" id="{390A8A59-6F82-4A1F-B2D9-31F8FAB1EEF6}"/>
              </a:ext>
            </a:extLst>
          </p:cNvPr>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09825" y="3933826"/>
            <a:ext cx="3181350" cy="2238361"/>
          </a:xfrm>
          <a:prstGeom prst="rect">
            <a:avLst/>
          </a:prstGeom>
          <a:ln>
            <a:noFill/>
          </a:ln>
          <a:effectLst>
            <a:outerShdw blurRad="292100" dist="139700" dir="2700000" algn="tl" rotWithShape="0">
              <a:srgbClr val="333333">
                <a:alpha val="65000"/>
              </a:srgbClr>
            </a:outerShdw>
          </a:effectLst>
        </p:spPr>
      </p:pic>
      <p:pic>
        <p:nvPicPr>
          <p:cNvPr id="12" name="图片 11">
            <a:extLst>
              <a:ext uri="{FF2B5EF4-FFF2-40B4-BE49-F238E27FC236}">
                <a16:creationId xmlns:a16="http://schemas.microsoft.com/office/drawing/2014/main" id="{1171DC21-5FE6-4064-B1B0-D384E3F3A5A3}"/>
              </a:ext>
            </a:extLst>
          </p:cNvPr>
          <p:cNvPicPr/>
          <p:nvPr/>
        </p:nvPicPr>
        <p:blipFill>
          <a:blip r:embed="rId4"/>
          <a:stretch>
            <a:fillRect/>
          </a:stretch>
        </p:blipFill>
        <p:spPr>
          <a:xfrm>
            <a:off x="6296025" y="3947163"/>
            <a:ext cx="2981325" cy="22383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417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
        <p:nvSpPr>
          <p:cNvPr id="46" name="矩形 45">
            <a:extLst>
              <a:ext uri="{FF2B5EF4-FFF2-40B4-BE49-F238E27FC236}">
                <a16:creationId xmlns:a16="http://schemas.microsoft.com/office/drawing/2014/main" id="{96E7064E-C057-4D57-960D-DA670DA42DBD}"/>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a:extLst>
              <a:ext uri="{FF2B5EF4-FFF2-40B4-BE49-F238E27FC236}">
                <a16:creationId xmlns:a16="http://schemas.microsoft.com/office/drawing/2014/main" id="{ACDA0907-E51C-4E57-B62F-B5A22F0B1EC9}"/>
              </a:ext>
            </a:extLst>
          </p:cNvPr>
          <p:cNvSpPr txBox="1"/>
          <p:nvPr/>
        </p:nvSpPr>
        <p:spPr>
          <a:xfrm>
            <a:off x="577849" y="2366486"/>
            <a:ext cx="10614025" cy="460382"/>
          </a:xfrm>
          <a:prstGeom prst="rect">
            <a:avLst/>
          </a:prstGeom>
          <a:noFill/>
        </p:spPr>
        <p:txBody>
          <a:bodyPr wrap="square">
            <a:spAutoFit/>
          </a:bodyPr>
          <a:lstStyle/>
          <a:p>
            <a:pPr>
              <a:lnSpc>
                <a:spcPct val="150000"/>
              </a:lnSpc>
            </a:pPr>
            <a:r>
              <a:rPr lang="zh-CN" altLang="en-US" dirty="0"/>
              <a:t>步骤</a:t>
            </a:r>
            <a:r>
              <a:rPr lang="en-US" altLang="zh-CN" dirty="0"/>
              <a:t>5</a:t>
            </a:r>
            <a:r>
              <a:rPr lang="zh-CN" altLang="en-US" dirty="0"/>
              <a:t>：将防尘片安装到网线模块的线槽上，并固定到信息插座上，信息模块就制作完成了。</a:t>
            </a:r>
          </a:p>
        </p:txBody>
      </p:sp>
      <p:sp>
        <p:nvSpPr>
          <p:cNvPr id="5" name="Rectangle 3">
            <a:extLst>
              <a:ext uri="{FF2B5EF4-FFF2-40B4-BE49-F238E27FC236}">
                <a16:creationId xmlns:a16="http://schemas.microsoft.com/office/drawing/2014/main" id="{CC25A4A4-2FA5-4CC7-BFAE-CD1B03A2E237}"/>
              </a:ext>
            </a:extLst>
          </p:cNvPr>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Rectangle 4">
            <a:extLst>
              <a:ext uri="{FF2B5EF4-FFF2-40B4-BE49-F238E27FC236}">
                <a16:creationId xmlns:a16="http://schemas.microsoft.com/office/drawing/2014/main" id="{64A68061-1EED-4BE7-BD61-ED56346BBF9B}"/>
              </a:ext>
            </a:extLst>
          </p:cNvPr>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66675"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13" name="图片 12">
            <a:extLst>
              <a:ext uri="{FF2B5EF4-FFF2-40B4-BE49-F238E27FC236}">
                <a16:creationId xmlns:a16="http://schemas.microsoft.com/office/drawing/2014/main" id="{41768712-93A4-45E6-B298-39957A1E92E8}"/>
              </a:ext>
            </a:extLst>
          </p:cNvPr>
          <p:cNvPicPr/>
          <p:nvPr/>
        </p:nvPicPr>
        <p:blipFill>
          <a:blip r:embed="rId2"/>
          <a:stretch>
            <a:fillRect/>
          </a:stretch>
        </p:blipFill>
        <p:spPr>
          <a:xfrm>
            <a:off x="2822733" y="3002774"/>
            <a:ext cx="2739867" cy="1973239"/>
          </a:xfrm>
          <a:prstGeom prst="rect">
            <a:avLst/>
          </a:prstGeom>
          <a:ln>
            <a:noFill/>
          </a:ln>
          <a:effectLst>
            <a:outerShdw blurRad="292100" dist="139700" dir="2700000" algn="tl" rotWithShape="0">
              <a:srgbClr val="333333">
                <a:alpha val="65000"/>
              </a:srgbClr>
            </a:outerShdw>
          </a:effectLst>
        </p:spPr>
      </p:pic>
      <p:pic>
        <p:nvPicPr>
          <p:cNvPr id="14" name="图片 13">
            <a:extLst>
              <a:ext uri="{FF2B5EF4-FFF2-40B4-BE49-F238E27FC236}">
                <a16:creationId xmlns:a16="http://schemas.microsoft.com/office/drawing/2014/main" id="{B61BD847-7C4B-4F1C-80BF-BC5E05693D57}"/>
              </a:ext>
            </a:extLst>
          </p:cNvPr>
          <p:cNvPicPr/>
          <p:nvPr/>
        </p:nvPicPr>
        <p:blipFill>
          <a:blip r:embed="rId3"/>
          <a:stretch>
            <a:fillRect/>
          </a:stretch>
        </p:blipFill>
        <p:spPr>
          <a:xfrm>
            <a:off x="6702424" y="2987516"/>
            <a:ext cx="2666843" cy="1973239"/>
          </a:xfrm>
          <a:prstGeom prst="rect">
            <a:avLst/>
          </a:prstGeom>
          <a:ln>
            <a:noFill/>
          </a:ln>
          <a:effectLst>
            <a:outerShdw blurRad="292100" dist="139700" dir="2700000" algn="tl" rotWithShape="0">
              <a:srgbClr val="333333">
                <a:alpha val="65000"/>
              </a:srgbClr>
            </a:outerShdw>
          </a:effectLst>
        </p:spPr>
      </p:pic>
      <p:sp>
        <p:nvSpPr>
          <p:cNvPr id="15" name="文本框 14">
            <a:extLst>
              <a:ext uri="{FF2B5EF4-FFF2-40B4-BE49-F238E27FC236}">
                <a16:creationId xmlns:a16="http://schemas.microsoft.com/office/drawing/2014/main" id="{146EC785-12A0-41E2-8BD1-59E82251796A}"/>
              </a:ext>
            </a:extLst>
          </p:cNvPr>
          <p:cNvSpPr txBox="1"/>
          <p:nvPr/>
        </p:nvSpPr>
        <p:spPr>
          <a:xfrm>
            <a:off x="642938" y="5281640"/>
            <a:ext cx="6824662" cy="369332"/>
          </a:xfrm>
          <a:prstGeom prst="rect">
            <a:avLst/>
          </a:prstGeom>
          <a:noFill/>
        </p:spPr>
        <p:txBody>
          <a:bodyPr wrap="square">
            <a:spAutoFit/>
          </a:bodyPr>
          <a:lstStyle/>
          <a:p>
            <a:r>
              <a:rPr lang="zh-CN" altLang="en-US" dirty="0"/>
              <a:t>步骤</a:t>
            </a:r>
            <a:r>
              <a:rPr lang="en-US" altLang="zh-CN" dirty="0"/>
              <a:t>6</a:t>
            </a:r>
            <a:r>
              <a:rPr lang="zh-CN" altLang="en-US" dirty="0"/>
              <a:t>：信息模块制作好后可用万用表进行测量。</a:t>
            </a:r>
          </a:p>
        </p:txBody>
      </p:sp>
    </p:spTree>
    <p:extLst>
      <p:ext uri="{BB962C8B-B14F-4D97-AF65-F5344CB8AC3E}">
        <p14:creationId xmlns:p14="http://schemas.microsoft.com/office/powerpoint/2010/main" val="238370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grpSp>
        <p:nvGrpSpPr>
          <p:cNvPr id="3" name="组合 2">
            <a:extLst>
              <a:ext uri="{FF2B5EF4-FFF2-40B4-BE49-F238E27FC236}">
                <a16:creationId xmlns:a16="http://schemas.microsoft.com/office/drawing/2014/main" id="{E0B7C547-FF5D-4575-A104-4FBE7D863286}"/>
              </a:ext>
            </a:extLst>
          </p:cNvPr>
          <p:cNvGrpSpPr/>
          <p:nvPr/>
        </p:nvGrpSpPr>
        <p:grpSpPr>
          <a:xfrm>
            <a:off x="4010558" y="1801174"/>
            <a:ext cx="3638017" cy="4290343"/>
            <a:chOff x="4010558" y="1879539"/>
            <a:chExt cx="2815611" cy="3945278"/>
          </a:xfrm>
        </p:grpSpPr>
        <p:sp>
          <p:nvSpPr>
            <p:cNvPr id="25" name="i$liḋe-Rectangle 17">
              <a:extLst>
                <a:ext uri="{FF2B5EF4-FFF2-40B4-BE49-F238E27FC236}">
                  <a16:creationId xmlns:a16="http://schemas.microsoft.com/office/drawing/2014/main" id="{9668112C-D35C-461C-9220-D93B62BBB983}"/>
                </a:ext>
              </a:extLst>
            </p:cNvPr>
            <p:cNvSpPr/>
            <p:nvPr/>
          </p:nvSpPr>
          <p:spPr>
            <a:xfrm>
              <a:off x="4010559" y="1879539"/>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a:extLst>
                <a:ext uri="{FF2B5EF4-FFF2-40B4-BE49-F238E27FC236}">
                  <a16:creationId xmlns:a16="http://schemas.microsoft.com/office/drawing/2014/main" id="{B3509B98-422D-45A2-B5C2-504316E72CEE}"/>
                </a:ext>
              </a:extLst>
            </p:cNvPr>
            <p:cNvGrpSpPr/>
            <p:nvPr/>
          </p:nvGrpSpPr>
          <p:grpSpPr>
            <a:xfrm>
              <a:off x="4010558" y="1879539"/>
              <a:ext cx="1096752" cy="1096752"/>
              <a:chOff x="8077733" y="2012415"/>
              <a:chExt cx="1096752" cy="1096752"/>
            </a:xfrm>
          </p:grpSpPr>
          <p:sp>
            <p:nvSpPr>
              <p:cNvPr id="27" name="i$liḋe-Right Triangle 18">
                <a:extLst>
                  <a:ext uri="{FF2B5EF4-FFF2-40B4-BE49-F238E27FC236}">
                    <a16:creationId xmlns:a16="http://schemas.microsoft.com/office/drawing/2014/main" id="{48D6622C-6DE9-4CBD-92C4-988849CBAAB3}"/>
                  </a:ext>
                </a:extLst>
              </p:cNvPr>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a:extLst>
                  <a:ext uri="{FF2B5EF4-FFF2-40B4-BE49-F238E27FC236}">
                    <a16:creationId xmlns:a16="http://schemas.microsoft.com/office/drawing/2014/main" id="{78D5E66A-37BA-47A7-9D9C-A4B0CF7A0E64}"/>
                  </a:ext>
                </a:extLst>
              </p:cNvPr>
              <p:cNvSpPr txBox="1"/>
              <p:nvPr/>
            </p:nvSpPr>
            <p:spPr>
              <a:xfrm rot="18969360">
                <a:off x="8194671" y="2147307"/>
                <a:ext cx="429958" cy="366023"/>
              </a:xfrm>
              <a:prstGeom prst="rect">
                <a:avLst/>
              </a:prstGeom>
              <a:noFill/>
            </p:spPr>
            <p:txBody>
              <a:bodyPr wrap="none">
                <a:noAutofit/>
              </a:bodyPr>
              <a:lstStyle/>
              <a:p>
                <a:pPr algn="ctr"/>
                <a:r>
                  <a:rPr lang="en-US" altLang="zh-CN" sz="2800" b="1" dirty="0">
                    <a:solidFill>
                      <a:schemeClr val="bg1"/>
                    </a:solidFill>
                    <a:cs typeface="+mn-ea"/>
                    <a:sym typeface="+mn-lt"/>
                  </a:rPr>
                  <a:t>05</a:t>
                </a:r>
              </a:p>
            </p:txBody>
          </p:sp>
        </p:grpSp>
        <p:sp>
          <p:nvSpPr>
            <p:cNvPr id="33" name="矩形 32">
              <a:extLst>
                <a:ext uri="{FF2B5EF4-FFF2-40B4-BE49-F238E27FC236}">
                  <a16:creationId xmlns:a16="http://schemas.microsoft.com/office/drawing/2014/main" id="{51B619D1-20FE-4776-A8FB-202ADEBB699C}"/>
                </a:ext>
              </a:extLst>
            </p:cNvPr>
            <p:cNvSpPr/>
            <p:nvPr/>
          </p:nvSpPr>
          <p:spPr>
            <a:xfrm>
              <a:off x="4201877" y="3557796"/>
              <a:ext cx="2421359" cy="1334533"/>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1</a:t>
              </a:r>
              <a:r>
                <a:rPr lang="zh-CN" altLang="en-US" sz="1400" b="1" dirty="0">
                  <a:solidFill>
                    <a:schemeClr val="tx1">
                      <a:lumMod val="50000"/>
                      <a:lumOff val="50000"/>
                    </a:schemeClr>
                  </a:solidFill>
                  <a:latin typeface="宋体" panose="02010600030101010101" pitchFamily="2" charset="-122"/>
                  <a:cs typeface="+mn-ea"/>
                  <a:sym typeface="+mn-lt"/>
                </a:rPr>
                <a:t>）写出</a:t>
              </a:r>
              <a:r>
                <a:rPr lang="en-US" altLang="zh-CN" sz="1400" b="1" dirty="0">
                  <a:solidFill>
                    <a:schemeClr val="tx1">
                      <a:lumMod val="50000"/>
                      <a:lumOff val="50000"/>
                    </a:schemeClr>
                  </a:solidFill>
                  <a:latin typeface="宋体" panose="02010600030101010101" pitchFamily="2" charset="-122"/>
                  <a:cs typeface="+mn-ea"/>
                  <a:sym typeface="+mn-lt"/>
                </a:rPr>
                <a:t>T568B</a:t>
              </a:r>
              <a:r>
                <a:rPr lang="zh-CN" altLang="en-US" sz="1400" b="1" dirty="0">
                  <a:solidFill>
                    <a:schemeClr val="tx1">
                      <a:lumMod val="50000"/>
                      <a:lumOff val="50000"/>
                    </a:schemeClr>
                  </a:solidFill>
                  <a:latin typeface="宋体" panose="02010600030101010101" pitchFamily="2" charset="-122"/>
                  <a:cs typeface="+mn-ea"/>
                  <a:sym typeface="+mn-lt"/>
                </a:rPr>
                <a:t>标准规定的线序。</a:t>
              </a:r>
            </a:p>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2</a:t>
              </a:r>
              <a:r>
                <a:rPr lang="zh-CN" altLang="en-US" sz="1400" b="1" dirty="0">
                  <a:solidFill>
                    <a:schemeClr val="tx1">
                      <a:lumMod val="50000"/>
                      <a:lumOff val="50000"/>
                    </a:schemeClr>
                  </a:solidFill>
                  <a:latin typeface="宋体" panose="02010600030101010101" pitchFamily="2" charset="-122"/>
                  <a:cs typeface="+mn-ea"/>
                  <a:sym typeface="+mn-lt"/>
                </a:rPr>
                <a:t>）写出主要实验步骤。</a:t>
              </a:r>
            </a:p>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a:t>
              </a:r>
              <a:r>
                <a:rPr lang="en-US" altLang="zh-CN" sz="1400" b="1" dirty="0">
                  <a:solidFill>
                    <a:schemeClr val="tx1">
                      <a:lumMod val="50000"/>
                      <a:lumOff val="50000"/>
                    </a:schemeClr>
                  </a:solidFill>
                  <a:latin typeface="宋体" panose="02010600030101010101" pitchFamily="2" charset="-122"/>
                  <a:cs typeface="+mn-ea"/>
                  <a:sym typeface="+mn-lt"/>
                </a:rPr>
                <a:t>3</a:t>
              </a:r>
              <a:r>
                <a:rPr lang="zh-CN" altLang="en-US" sz="1400" b="1" dirty="0">
                  <a:solidFill>
                    <a:schemeClr val="tx1">
                      <a:lumMod val="50000"/>
                      <a:lumOff val="50000"/>
                    </a:schemeClr>
                  </a:solidFill>
                  <a:latin typeface="宋体" panose="02010600030101010101" pitchFamily="2" charset="-122"/>
                  <a:cs typeface="+mn-ea"/>
                  <a:sym typeface="+mn-lt"/>
                </a:rPr>
                <a:t>）完成信息模块的测试。</a:t>
              </a:r>
            </a:p>
          </p:txBody>
        </p:sp>
        <p:sp>
          <p:nvSpPr>
            <p:cNvPr id="34" name="矩形 33">
              <a:extLst>
                <a:ext uri="{FF2B5EF4-FFF2-40B4-BE49-F238E27FC236}">
                  <a16:creationId xmlns:a16="http://schemas.microsoft.com/office/drawing/2014/main" id="{00A3B817-2D78-4188-ABC2-E494332C0A39}"/>
                </a:ext>
              </a:extLst>
            </p:cNvPr>
            <p:cNvSpPr/>
            <p:nvPr/>
          </p:nvSpPr>
          <p:spPr>
            <a:xfrm>
              <a:off x="4229100" y="2847761"/>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实训总结</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a:extLst>
                <a:ext uri="{FF2B5EF4-FFF2-40B4-BE49-F238E27FC236}">
                  <a16:creationId xmlns:a16="http://schemas.microsoft.com/office/drawing/2014/main" id="{C0F3680F-2B0A-4572-9BEE-4A4E9D8AA727}"/>
                </a:ext>
              </a:extLst>
            </p:cNvPr>
            <p:cNvGrpSpPr/>
            <p:nvPr/>
          </p:nvGrpSpPr>
          <p:grpSpPr>
            <a:xfrm>
              <a:off x="5643178" y="4641826"/>
              <a:ext cx="1182991" cy="1182991"/>
              <a:chOff x="9710353" y="4774702"/>
              <a:chExt cx="1182991" cy="1182991"/>
            </a:xfrm>
          </p:grpSpPr>
          <p:sp>
            <p:nvSpPr>
              <p:cNvPr id="36" name="i$liḋe-Right Triangle 19">
                <a:extLst>
                  <a:ext uri="{FF2B5EF4-FFF2-40B4-BE49-F238E27FC236}">
                    <a16:creationId xmlns:a16="http://schemas.microsoft.com/office/drawing/2014/main" id="{20227368-56B0-48EF-B8CF-38292A3E2350}"/>
                  </a:ext>
                </a:extLst>
              </p:cNvPr>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a:extLst>
                  <a:ext uri="{FF2B5EF4-FFF2-40B4-BE49-F238E27FC236}">
                    <a16:creationId xmlns:a16="http://schemas.microsoft.com/office/drawing/2014/main" id="{5453FB45-32C5-4E89-BBC0-ACF335570B01}"/>
                  </a:ext>
                </a:extLst>
              </p:cNvPr>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933215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îṣļîḑé-Freeform: Shape 1">
            <a:extLst>
              <a:ext uri="{FF2B5EF4-FFF2-40B4-BE49-F238E27FC236}">
                <a16:creationId xmlns:a16="http://schemas.microsoft.com/office/drawing/2014/main" id="{0752C9A3-3300-48B0-8CAC-D239344B0429}"/>
              </a:ext>
            </a:extLst>
          </p:cNvPr>
          <p:cNvSpPr/>
          <p:nvPr/>
        </p:nvSpPr>
        <p:spPr>
          <a:xfrm>
            <a:off x="1" y="1125278"/>
            <a:ext cx="5619750" cy="5732721"/>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cs typeface="+mn-ea"/>
              <a:sym typeface="+mn-lt"/>
            </a:endParaRPr>
          </a:p>
        </p:txBody>
      </p:sp>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grpSp>
        <p:nvGrpSpPr>
          <p:cNvPr id="44" name="组合 43">
            <a:extLst>
              <a:ext uri="{FF2B5EF4-FFF2-40B4-BE49-F238E27FC236}">
                <a16:creationId xmlns:a16="http://schemas.microsoft.com/office/drawing/2014/main" id="{6E52FF95-F02E-4DE6-8C9C-F31A4EDFF5D4}"/>
              </a:ext>
            </a:extLst>
          </p:cNvPr>
          <p:cNvGrpSpPr/>
          <p:nvPr/>
        </p:nvGrpSpPr>
        <p:grpSpPr>
          <a:xfrm>
            <a:off x="5894325" y="2453043"/>
            <a:ext cx="4406816" cy="2059192"/>
            <a:chOff x="5894325" y="2453043"/>
            <a:chExt cx="4406816" cy="2059192"/>
          </a:xfrm>
        </p:grpSpPr>
        <p:sp>
          <p:nvSpPr>
            <p:cNvPr id="45" name="PA_文本框 18">
              <a:extLst>
                <a:ext uri="{FF2B5EF4-FFF2-40B4-BE49-F238E27FC236}">
                  <a16:creationId xmlns:a16="http://schemas.microsoft.com/office/drawing/2014/main" id="{B977B974-A377-4FC9-BB8A-8CE5B3327BBE}"/>
                </a:ext>
              </a:extLst>
            </p:cNvPr>
            <p:cNvSpPr txBox="1"/>
            <p:nvPr>
              <p:custDataLst>
                <p:tags r:id="rId1"/>
              </p:custDataLst>
            </p:nvPr>
          </p:nvSpPr>
          <p:spPr>
            <a:xfrm>
              <a:off x="5894325" y="24530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sp>
          <p:nvSpPr>
            <p:cNvPr id="46" name="PA_文本框 20">
              <a:extLst>
                <a:ext uri="{FF2B5EF4-FFF2-40B4-BE49-F238E27FC236}">
                  <a16:creationId xmlns:a16="http://schemas.microsoft.com/office/drawing/2014/main" id="{44F3F352-4E32-4392-BAA0-C7B89D148C34}"/>
                </a:ext>
              </a:extLst>
            </p:cNvPr>
            <p:cNvSpPr txBox="1"/>
            <p:nvPr>
              <p:custDataLst>
                <p:tags r:id="rId2"/>
              </p:custDataLst>
            </p:nvPr>
          </p:nvSpPr>
          <p:spPr>
            <a:xfrm>
              <a:off x="9897784" y="4206840"/>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grpSp>
      <p:grpSp>
        <p:nvGrpSpPr>
          <p:cNvPr id="47" name="组合 46">
            <a:extLst>
              <a:ext uri="{FF2B5EF4-FFF2-40B4-BE49-F238E27FC236}">
                <a16:creationId xmlns:a16="http://schemas.microsoft.com/office/drawing/2014/main" id="{1B490BE1-48B2-41D1-94B2-CBBBABA5EAB9}"/>
              </a:ext>
            </a:extLst>
          </p:cNvPr>
          <p:cNvGrpSpPr/>
          <p:nvPr/>
        </p:nvGrpSpPr>
        <p:grpSpPr>
          <a:xfrm>
            <a:off x="1360391" y="1910987"/>
            <a:ext cx="2601248" cy="2601248"/>
            <a:chOff x="1445706" y="1290809"/>
            <a:chExt cx="2601248" cy="2601248"/>
          </a:xfrm>
        </p:grpSpPr>
        <p:sp>
          <p:nvSpPr>
            <p:cNvPr id="48" name="îṣļîḑé-Oval 14">
              <a:extLst>
                <a:ext uri="{FF2B5EF4-FFF2-40B4-BE49-F238E27FC236}">
                  <a16:creationId xmlns:a16="http://schemas.microsoft.com/office/drawing/2014/main" id="{5870B56D-CBD1-4C5B-B358-C469FDDD5773}"/>
                </a:ext>
              </a:extLst>
            </p:cNvPr>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îṣļîḑé-Oval 8">
              <a:extLst>
                <a:ext uri="{FF2B5EF4-FFF2-40B4-BE49-F238E27FC236}">
                  <a16:creationId xmlns:a16="http://schemas.microsoft.com/office/drawing/2014/main" id="{C5D8750F-E296-438B-9314-F292DDAFDD5C}"/>
                </a:ext>
              </a:extLst>
            </p:cNvPr>
            <p:cNvSpPr/>
            <p:nvPr/>
          </p:nvSpPr>
          <p:spPr>
            <a:xfrm>
              <a:off x="1544072" y="1379572"/>
              <a:ext cx="2404516" cy="2423720"/>
            </a:xfrm>
            <a:prstGeom prst="ellipse">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1" name="矩形 50">
            <a:extLst>
              <a:ext uri="{FF2B5EF4-FFF2-40B4-BE49-F238E27FC236}">
                <a16:creationId xmlns:a16="http://schemas.microsoft.com/office/drawing/2014/main" id="{D2127692-4CC7-4CF9-9A46-664E9D9726A6}"/>
              </a:ext>
            </a:extLst>
          </p:cNvPr>
          <p:cNvSpPr/>
          <p:nvPr/>
        </p:nvSpPr>
        <p:spPr>
          <a:xfrm>
            <a:off x="1360391" y="4783418"/>
            <a:ext cx="2771877" cy="910314"/>
          </a:xfrm>
          <a:prstGeom prst="rect">
            <a:avLst/>
          </a:prstGeom>
          <a:effectLst/>
        </p:spPr>
        <p:txBody>
          <a:bodyPr wrap="square">
            <a:spAutoFit/>
          </a:bodyPr>
          <a:lstStyle/>
          <a:p>
            <a:pPr lvl="0" algn="ctr">
              <a:lnSpc>
                <a:spcPct val="150000"/>
              </a:lnSpc>
              <a:defRPr/>
            </a:pPr>
            <a:r>
              <a:rPr lang="zh-CN" altLang="en-US" sz="4000" kern="0" dirty="0">
                <a:solidFill>
                  <a:schemeClr val="bg1"/>
                </a:solidFill>
                <a:cs typeface="+mn-ea"/>
                <a:sym typeface="+mn-lt"/>
              </a:rPr>
              <a:t>拓展实训</a:t>
            </a:r>
          </a:p>
        </p:txBody>
      </p:sp>
      <p:sp>
        <p:nvSpPr>
          <p:cNvPr id="53" name="矩形 52">
            <a:extLst>
              <a:ext uri="{FF2B5EF4-FFF2-40B4-BE49-F238E27FC236}">
                <a16:creationId xmlns:a16="http://schemas.microsoft.com/office/drawing/2014/main" id="{556B1A63-9272-4194-8879-20EE368A41C6}"/>
              </a:ext>
            </a:extLst>
          </p:cNvPr>
          <p:cNvSpPr/>
          <p:nvPr/>
        </p:nvSpPr>
        <p:spPr>
          <a:xfrm>
            <a:off x="6411445" y="2969754"/>
            <a:ext cx="3361205" cy="2224070"/>
          </a:xfrm>
          <a:prstGeom prst="rect">
            <a:avLst/>
          </a:prstGeom>
          <a:effectLst/>
        </p:spPr>
        <p:txBody>
          <a:bodyPr wrap="square">
            <a:spAutoFit/>
          </a:bodyPr>
          <a:lstStyle/>
          <a:p>
            <a:pPr lvl="0">
              <a:lnSpc>
                <a:spcPct val="150000"/>
              </a:lnSpc>
              <a:defRPr/>
            </a:pPr>
            <a:r>
              <a:rPr lang="zh-CN" altLang="en-US" sz="3200" kern="0" spc="300" dirty="0">
                <a:solidFill>
                  <a:schemeClr val="tx1">
                    <a:lumMod val="75000"/>
                    <a:lumOff val="25000"/>
                  </a:schemeClr>
                </a:solidFill>
                <a:cs typeface="+mn-ea"/>
                <a:sym typeface="+mn-lt"/>
              </a:rPr>
              <a:t>项目实训</a:t>
            </a:r>
            <a:r>
              <a:rPr lang="en-US" altLang="zh-CN" sz="3200" kern="0" spc="300" dirty="0">
                <a:solidFill>
                  <a:schemeClr val="tx1">
                    <a:lumMod val="75000"/>
                    <a:lumOff val="25000"/>
                  </a:schemeClr>
                </a:solidFill>
                <a:cs typeface="+mn-ea"/>
                <a:sym typeface="+mn-lt"/>
              </a:rPr>
              <a:t>2 </a:t>
            </a:r>
          </a:p>
          <a:p>
            <a:pPr lvl="0">
              <a:lnSpc>
                <a:spcPct val="150000"/>
              </a:lnSpc>
              <a:defRPr/>
            </a:pPr>
            <a:r>
              <a:rPr lang="zh-CN" altLang="en-US" sz="3200" kern="0" spc="300" dirty="0">
                <a:solidFill>
                  <a:schemeClr val="tx1">
                    <a:lumMod val="75000"/>
                    <a:lumOff val="25000"/>
                  </a:schemeClr>
                </a:solidFill>
                <a:cs typeface="+mn-ea"/>
                <a:sym typeface="+mn-lt"/>
              </a:rPr>
              <a:t>网络设备与传输介质的选购 </a:t>
            </a:r>
            <a:endParaRPr kumimoji="0" lang="zh-CN" altLang="en-US" sz="32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33737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Effect transition="in" filter="fade">
                                      <p:cBhvr>
                                        <p:cTn id="9" dur="1000"/>
                                        <p:tgtEl>
                                          <p:spTgt spid="47"/>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anim calcmode="lin" valueType="num">
                                      <p:cBhvr>
                                        <p:cTn id="13" dur="500" fill="hold"/>
                                        <p:tgtEl>
                                          <p:spTgt spid="51"/>
                                        </p:tgtEl>
                                        <p:attrNameLst>
                                          <p:attrName>ppt_w</p:attrName>
                                        </p:attrNameLst>
                                      </p:cBhvr>
                                      <p:tavLst>
                                        <p:tav tm="0" fmla="#ppt_w*sin(2.5*pi*$)">
                                          <p:val>
                                            <p:fltVal val="0"/>
                                          </p:val>
                                        </p:tav>
                                        <p:tav tm="100000">
                                          <p:val>
                                            <p:fltVal val="1"/>
                                          </p:val>
                                        </p:tav>
                                      </p:tavLst>
                                    </p:anim>
                                    <p:anim calcmode="lin" valueType="num">
                                      <p:cBhvr>
                                        <p:cTn id="14" dur="500" fill="hold"/>
                                        <p:tgtEl>
                                          <p:spTgt spid="51"/>
                                        </p:tgtEl>
                                        <p:attrNameLst>
                                          <p:attrName>ppt_h</p:attrName>
                                        </p:attrNameLst>
                                      </p:cBhvr>
                                      <p:tavLst>
                                        <p:tav tm="0">
                                          <p:val>
                                            <p:strVal val="#ppt_h"/>
                                          </p:val>
                                        </p:tav>
                                        <p:tav tm="100000">
                                          <p:val>
                                            <p:strVal val="#ppt_h"/>
                                          </p:val>
                                        </p:tav>
                                      </p:tavLst>
                                    </p:anim>
                                  </p:childTnLst>
                                </p:cTn>
                              </p:par>
                            </p:childTnLst>
                          </p:cTn>
                        </p:par>
                        <p:par>
                          <p:cTn id="15" fill="hold">
                            <p:stCondLst>
                              <p:cond delay="105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750" fill="hold"/>
                                        <p:tgtEl>
                                          <p:spTgt spid="44"/>
                                        </p:tgtEl>
                                        <p:attrNameLst>
                                          <p:attrName>ppt_w</p:attrName>
                                        </p:attrNameLst>
                                      </p:cBhvr>
                                      <p:tavLst>
                                        <p:tav tm="0">
                                          <p:val>
                                            <p:fltVal val="0"/>
                                          </p:val>
                                        </p:tav>
                                        <p:tav tm="100000">
                                          <p:val>
                                            <p:strVal val="#ppt_w"/>
                                          </p:val>
                                        </p:tav>
                                      </p:tavLst>
                                    </p:anim>
                                    <p:anim calcmode="lin" valueType="num">
                                      <p:cBhvr>
                                        <p:cTn id="19" dur="750" fill="hold"/>
                                        <p:tgtEl>
                                          <p:spTgt spid="44"/>
                                        </p:tgtEl>
                                        <p:attrNameLst>
                                          <p:attrName>ppt_h</p:attrName>
                                        </p:attrNameLst>
                                      </p:cBhvr>
                                      <p:tavLst>
                                        <p:tav tm="0">
                                          <p:val>
                                            <p:fltVal val="0"/>
                                          </p:val>
                                        </p:tav>
                                        <p:tav tm="100000">
                                          <p:val>
                                            <p:strVal val="#ppt_h"/>
                                          </p:val>
                                        </p:tav>
                                      </p:tavLst>
                                    </p:anim>
                                    <p:animEffect transition="in" filter="fade">
                                      <p:cBhvr>
                                        <p:cTn id="20" dur="750"/>
                                        <p:tgtEl>
                                          <p:spTgt spid="44"/>
                                        </p:tgtEl>
                                      </p:cBhvr>
                                    </p:animEffect>
                                  </p:childTnLst>
                                </p:cTn>
                              </p:par>
                            </p:childTnLst>
                          </p:cTn>
                        </p:par>
                        <p:par>
                          <p:cTn id="21" fill="hold">
                            <p:stCondLst>
                              <p:cond delay="1800"/>
                            </p:stCondLst>
                            <p:childTnLst>
                              <p:par>
                                <p:cTn id="22" presetID="45" presetClass="entr" presetSubtype="0" fill="hold" grpId="0" nodeType="afterEffect">
                                  <p:stCondLst>
                                    <p:cond delay="0"/>
                                  </p:stCondLst>
                                  <p:iterate type="lt">
                                    <p:tmPct val="2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anim calcmode="lin" valueType="num">
                                      <p:cBhvr>
                                        <p:cTn id="25" dur="500" fill="hold"/>
                                        <p:tgtEl>
                                          <p:spTgt spid="53"/>
                                        </p:tgtEl>
                                        <p:attrNameLst>
                                          <p:attrName>ppt_w</p:attrName>
                                        </p:attrNameLst>
                                      </p:cBhvr>
                                      <p:tavLst>
                                        <p:tav tm="0" fmla="#ppt_w*sin(2.5*pi*$)">
                                          <p:val>
                                            <p:fltVal val="0"/>
                                          </p:val>
                                        </p:tav>
                                        <p:tav tm="100000">
                                          <p:val>
                                            <p:fltVal val="1"/>
                                          </p:val>
                                        </p:tav>
                                      </p:tavLst>
                                    </p:anim>
                                    <p:anim calcmode="lin" valueType="num">
                                      <p:cBhvr>
                                        <p:cTn id="26" dur="500" fill="hold"/>
                                        <p:tgtEl>
                                          <p:spTgt spid="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16" name="ïšḻïďê-Rectangle 10">
            <a:extLst>
              <a:ext uri="{FF2B5EF4-FFF2-40B4-BE49-F238E27FC236}">
                <a16:creationId xmlns:a16="http://schemas.microsoft.com/office/drawing/2014/main" id="{6145BE34-B24E-44A4-8D89-579271051685}"/>
              </a:ext>
            </a:extLst>
          </p:cNvPr>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18" name="组合 17">
            <a:extLst>
              <a:ext uri="{FF2B5EF4-FFF2-40B4-BE49-F238E27FC236}">
                <a16:creationId xmlns:a16="http://schemas.microsoft.com/office/drawing/2014/main" id="{F7FA289D-A38D-4427-A8C3-7E7CDCEE173A}"/>
              </a:ext>
            </a:extLst>
          </p:cNvPr>
          <p:cNvGrpSpPr/>
          <p:nvPr/>
        </p:nvGrpSpPr>
        <p:grpSpPr>
          <a:xfrm>
            <a:off x="4696101" y="2012415"/>
            <a:ext cx="1096752" cy="1096752"/>
            <a:chOff x="4696101" y="2012415"/>
            <a:chExt cx="1096752" cy="1096752"/>
          </a:xfrm>
        </p:grpSpPr>
        <p:sp>
          <p:nvSpPr>
            <p:cNvPr id="19" name="i$liḋe-Right Triangle 11">
              <a:extLst>
                <a:ext uri="{FF2B5EF4-FFF2-40B4-BE49-F238E27FC236}">
                  <a16:creationId xmlns:a16="http://schemas.microsoft.com/office/drawing/2014/main" id="{7C612714-1607-4890-8060-974A1FC746AC}"/>
                </a:ext>
              </a:extLst>
            </p:cNvPr>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0" name="i$liḋe-TextBox 26">
              <a:extLst>
                <a:ext uri="{FF2B5EF4-FFF2-40B4-BE49-F238E27FC236}">
                  <a16:creationId xmlns:a16="http://schemas.microsoft.com/office/drawing/2014/main" id="{DF38AA12-70E7-4CBA-91BA-CF89EF58FE05}"/>
                </a:ext>
              </a:extLst>
            </p:cNvPr>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21" name="i$liḋe-Rectangle 3">
            <a:extLst>
              <a:ext uri="{FF2B5EF4-FFF2-40B4-BE49-F238E27FC236}">
                <a16:creationId xmlns:a16="http://schemas.microsoft.com/office/drawing/2014/main" id="{3511F641-8002-4A9D-89B2-1031BC7EB5D5}"/>
              </a:ext>
            </a:extLst>
          </p:cNvPr>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2" name="组合 21">
            <a:extLst>
              <a:ext uri="{FF2B5EF4-FFF2-40B4-BE49-F238E27FC236}">
                <a16:creationId xmlns:a16="http://schemas.microsoft.com/office/drawing/2014/main" id="{7A1609A8-7C2B-4091-B818-2168E503730C}"/>
              </a:ext>
            </a:extLst>
          </p:cNvPr>
          <p:cNvGrpSpPr/>
          <p:nvPr/>
        </p:nvGrpSpPr>
        <p:grpSpPr>
          <a:xfrm>
            <a:off x="1314469" y="2012415"/>
            <a:ext cx="1096752" cy="1096752"/>
            <a:chOff x="1314469" y="2012415"/>
            <a:chExt cx="1096752" cy="1096752"/>
          </a:xfrm>
        </p:grpSpPr>
        <p:sp>
          <p:nvSpPr>
            <p:cNvPr id="23" name="i$liḋe-Right Triangle 4">
              <a:extLst>
                <a:ext uri="{FF2B5EF4-FFF2-40B4-BE49-F238E27FC236}">
                  <a16:creationId xmlns:a16="http://schemas.microsoft.com/office/drawing/2014/main" id="{C964BF33-8D90-4C01-A476-EADA7645D158}"/>
                </a:ext>
              </a:extLst>
            </p:cNvPr>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4" name="i$liḋe-TextBox 25">
              <a:extLst>
                <a:ext uri="{FF2B5EF4-FFF2-40B4-BE49-F238E27FC236}">
                  <a16:creationId xmlns:a16="http://schemas.microsoft.com/office/drawing/2014/main" id="{4258BF58-40B0-4AA5-A3D9-0E5BD712143E}"/>
                </a:ext>
              </a:extLst>
            </p:cNvPr>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25" name="i$liḋe-Rectangle 17">
            <a:extLst>
              <a:ext uri="{FF2B5EF4-FFF2-40B4-BE49-F238E27FC236}">
                <a16:creationId xmlns:a16="http://schemas.microsoft.com/office/drawing/2014/main" id="{9668112C-D35C-461C-9220-D93B62BBB983}"/>
              </a:ext>
            </a:extLst>
          </p:cNvPr>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a:extLst>
              <a:ext uri="{FF2B5EF4-FFF2-40B4-BE49-F238E27FC236}">
                <a16:creationId xmlns:a16="http://schemas.microsoft.com/office/drawing/2014/main" id="{B3509B98-422D-45A2-B5C2-504316E72CEE}"/>
              </a:ext>
            </a:extLst>
          </p:cNvPr>
          <p:cNvGrpSpPr/>
          <p:nvPr/>
        </p:nvGrpSpPr>
        <p:grpSpPr>
          <a:xfrm>
            <a:off x="8077733" y="2012415"/>
            <a:ext cx="1096752" cy="1096752"/>
            <a:chOff x="8077733" y="2012415"/>
            <a:chExt cx="1096752" cy="1096752"/>
          </a:xfrm>
        </p:grpSpPr>
        <p:sp>
          <p:nvSpPr>
            <p:cNvPr id="27" name="i$liḋe-Right Triangle 18">
              <a:extLst>
                <a:ext uri="{FF2B5EF4-FFF2-40B4-BE49-F238E27FC236}">
                  <a16:creationId xmlns:a16="http://schemas.microsoft.com/office/drawing/2014/main" id="{48D6622C-6DE9-4CBD-92C4-988849CBAAB3}"/>
                </a:ext>
              </a:extLst>
            </p:cNvPr>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a:extLst>
                <a:ext uri="{FF2B5EF4-FFF2-40B4-BE49-F238E27FC236}">
                  <a16:creationId xmlns:a16="http://schemas.microsoft.com/office/drawing/2014/main" id="{78D5E66A-37BA-47A7-9D9C-A4B0CF7A0E64}"/>
                </a:ext>
              </a:extLst>
            </p:cNvPr>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29" name="矩形 28">
            <a:extLst>
              <a:ext uri="{FF2B5EF4-FFF2-40B4-BE49-F238E27FC236}">
                <a16:creationId xmlns:a16="http://schemas.microsoft.com/office/drawing/2014/main" id="{BD77726B-DFB6-4FFD-9D0C-2026850CEA6C}"/>
              </a:ext>
            </a:extLst>
          </p:cNvPr>
          <p:cNvSpPr/>
          <p:nvPr/>
        </p:nvSpPr>
        <p:spPr>
          <a:xfrm>
            <a:off x="1501589" y="3690672"/>
            <a:ext cx="2473863" cy="1657698"/>
          </a:xfrm>
          <a:prstGeom prst="rect">
            <a:avLst/>
          </a:prstGeom>
        </p:spPr>
        <p:txBody>
          <a:bodyPr wrap="square">
            <a:spAutoFit/>
          </a:bodyPr>
          <a:lstStyle/>
          <a:p>
            <a:pPr>
              <a:lnSpc>
                <a:spcPct val="150000"/>
              </a:lnSpc>
            </a:pPr>
            <a:r>
              <a:rPr lang="en-US" altLang="zh-CN" sz="1400" b="1" dirty="0">
                <a:solidFill>
                  <a:schemeClr val="tx1">
                    <a:lumMod val="50000"/>
                    <a:lumOff val="50000"/>
                  </a:schemeClr>
                </a:solidFill>
                <a:latin typeface="宋体" panose="02010600030101010101" pitchFamily="2" charset="-122"/>
                <a:cs typeface="+mn-ea"/>
                <a:sym typeface="+mn-lt"/>
              </a:rPr>
              <a:t>(1)</a:t>
            </a:r>
            <a:r>
              <a:rPr lang="zh-CN" altLang="en-US" sz="1400" b="1" dirty="0">
                <a:solidFill>
                  <a:schemeClr val="tx1">
                    <a:lumMod val="50000"/>
                    <a:lumOff val="50000"/>
                  </a:schemeClr>
                </a:solidFill>
                <a:latin typeface="宋体" panose="02010600030101010101" pitchFamily="2" charset="-122"/>
                <a:cs typeface="+mn-ea"/>
                <a:sym typeface="+mn-lt"/>
              </a:rPr>
              <a:t>能够自主进行市场调研，</a:t>
            </a:r>
            <a:r>
              <a:rPr lang="en-US" altLang="zh-CN" sz="1400" b="1" dirty="0">
                <a:solidFill>
                  <a:schemeClr val="tx1">
                    <a:lumMod val="50000"/>
                    <a:lumOff val="50000"/>
                  </a:schemeClr>
                </a:solidFill>
                <a:latin typeface="宋体" panose="02010600030101010101" pitchFamily="2" charset="-122"/>
                <a:cs typeface="+mn-ea"/>
                <a:sym typeface="+mn-lt"/>
              </a:rPr>
              <a:t>(2)</a:t>
            </a:r>
            <a:r>
              <a:rPr lang="zh-CN" altLang="en-US" sz="1400" b="1" dirty="0">
                <a:solidFill>
                  <a:schemeClr val="tx1">
                    <a:lumMod val="50000"/>
                    <a:lumOff val="50000"/>
                  </a:schemeClr>
                </a:solidFill>
                <a:latin typeface="宋体" panose="02010600030101010101" pitchFamily="2" charset="-122"/>
                <a:cs typeface="+mn-ea"/>
                <a:sym typeface="+mn-lt"/>
              </a:rPr>
              <a:t>熟悉常用网络设备的厂家和市场价格</a:t>
            </a:r>
            <a:endParaRPr lang="en-US" altLang="zh-CN" sz="1400" b="1" dirty="0">
              <a:solidFill>
                <a:schemeClr val="tx1">
                  <a:lumMod val="50000"/>
                  <a:lumOff val="50000"/>
                </a:schemeClr>
              </a:solidFill>
              <a:latin typeface="宋体" panose="02010600030101010101" pitchFamily="2" charset="-122"/>
              <a:cs typeface="+mn-ea"/>
              <a:sym typeface="+mn-lt"/>
            </a:endParaRPr>
          </a:p>
          <a:p>
            <a:pPr>
              <a:lnSpc>
                <a:spcPct val="150000"/>
              </a:lnSpc>
            </a:pPr>
            <a:r>
              <a:rPr lang="en-US" altLang="zh-CN" sz="1400" b="1" dirty="0">
                <a:solidFill>
                  <a:schemeClr val="tx1">
                    <a:lumMod val="50000"/>
                    <a:lumOff val="50000"/>
                  </a:schemeClr>
                </a:solidFill>
                <a:latin typeface="宋体" panose="02010600030101010101" pitchFamily="2" charset="-122"/>
                <a:cs typeface="+mn-ea"/>
                <a:sym typeface="+mn-lt"/>
              </a:rPr>
              <a:t>(3)</a:t>
            </a:r>
            <a:r>
              <a:rPr lang="zh-CN" altLang="en-US" sz="1400" b="1" dirty="0">
                <a:solidFill>
                  <a:schemeClr val="tx1">
                    <a:lumMod val="50000"/>
                    <a:lumOff val="50000"/>
                  </a:schemeClr>
                </a:solidFill>
                <a:latin typeface="宋体" panose="02010600030101010101" pitchFamily="2" charset="-122"/>
                <a:cs typeface="+mn-ea"/>
                <a:sym typeface="+mn-lt"/>
              </a:rPr>
              <a:t>能够根据自身需要合理选购产品。</a:t>
            </a:r>
            <a:endPar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endParaRPr>
          </a:p>
        </p:txBody>
      </p:sp>
      <p:sp>
        <p:nvSpPr>
          <p:cNvPr id="30" name="矩形 29">
            <a:extLst>
              <a:ext uri="{FF2B5EF4-FFF2-40B4-BE49-F238E27FC236}">
                <a16:creationId xmlns:a16="http://schemas.microsoft.com/office/drawing/2014/main" id="{45332612-E999-4FEA-9DF6-2834629E63CD}"/>
              </a:ext>
            </a:extLst>
          </p:cNvPr>
          <p:cNvSpPr/>
          <p:nvPr/>
        </p:nvSpPr>
        <p:spPr>
          <a:xfrm>
            <a:off x="1532547"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实训目的</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1" name="矩形 30">
            <a:extLst>
              <a:ext uri="{FF2B5EF4-FFF2-40B4-BE49-F238E27FC236}">
                <a16:creationId xmlns:a16="http://schemas.microsoft.com/office/drawing/2014/main" id="{A70C08A0-078B-4318-A9F5-51D9B1B5E4CA}"/>
              </a:ext>
            </a:extLst>
          </p:cNvPr>
          <p:cNvSpPr/>
          <p:nvPr/>
        </p:nvSpPr>
        <p:spPr>
          <a:xfrm>
            <a:off x="4892872" y="3690672"/>
            <a:ext cx="2421359" cy="1334533"/>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根据网络设备及传输介质的外形特征辨别出其名称、类型，并说出它的用途和使用方法。</a:t>
            </a:r>
            <a:endParaRPr lang="zh-CN" altLang="en-US"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endParaRPr>
          </a:p>
        </p:txBody>
      </p:sp>
      <p:sp>
        <p:nvSpPr>
          <p:cNvPr id="32" name="矩形 31">
            <a:extLst>
              <a:ext uri="{FF2B5EF4-FFF2-40B4-BE49-F238E27FC236}">
                <a16:creationId xmlns:a16="http://schemas.microsoft.com/office/drawing/2014/main" id="{C7652D71-1200-489F-AA55-C499B18FEDA1}"/>
              </a:ext>
            </a:extLst>
          </p:cNvPr>
          <p:cNvSpPr/>
          <p:nvPr/>
        </p:nvSpPr>
        <p:spPr>
          <a:xfrm>
            <a:off x="492009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实训内容</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3" name="矩形 32">
            <a:extLst>
              <a:ext uri="{FF2B5EF4-FFF2-40B4-BE49-F238E27FC236}">
                <a16:creationId xmlns:a16="http://schemas.microsoft.com/office/drawing/2014/main" id="{51B619D1-20FE-4776-A8FB-202ADEBB699C}"/>
              </a:ext>
            </a:extLst>
          </p:cNvPr>
          <p:cNvSpPr/>
          <p:nvPr/>
        </p:nvSpPr>
        <p:spPr>
          <a:xfrm>
            <a:off x="8713078" y="3698759"/>
            <a:ext cx="2421359" cy="378630"/>
          </a:xfrm>
          <a:prstGeom prst="rect">
            <a:avLst/>
          </a:prstGeom>
        </p:spPr>
        <p:txBody>
          <a:bodyPr wrap="square">
            <a:spAutoFit/>
          </a:bodyPr>
          <a:lstStyle/>
          <a:p>
            <a:pPr>
              <a:lnSpc>
                <a:spcPct val="150000"/>
              </a:lnSpc>
            </a:pPr>
            <a:r>
              <a:rPr lang="en-US" altLang="zh-CN" sz="1400" b="1" dirty="0">
                <a:solidFill>
                  <a:schemeClr val="tx1">
                    <a:lumMod val="50000"/>
                    <a:lumOff val="50000"/>
                  </a:schemeClr>
                </a:solidFill>
                <a:latin typeface="宋体" panose="02010600030101010101" pitchFamily="2" charset="-122"/>
                <a:cs typeface="+mn-ea"/>
                <a:sym typeface="+mn-lt"/>
              </a:rPr>
              <a:t>PC</a:t>
            </a:r>
            <a:r>
              <a:rPr lang="zh-CN" altLang="en-US" sz="1400" b="1" dirty="0">
                <a:solidFill>
                  <a:schemeClr val="tx1">
                    <a:lumMod val="50000"/>
                    <a:lumOff val="50000"/>
                  </a:schemeClr>
                </a:solidFill>
                <a:latin typeface="宋体" panose="02010600030101010101" pitchFamily="2" charset="-122"/>
                <a:cs typeface="+mn-ea"/>
                <a:sym typeface="+mn-lt"/>
              </a:rPr>
              <a:t>一台。</a:t>
            </a:r>
            <a:endParaRPr lang="zh-CN" altLang="en-US" sz="1400" b="1" dirty="0">
              <a:solidFill>
                <a:schemeClr val="tx1">
                  <a:lumMod val="50000"/>
                  <a:lumOff val="50000"/>
                </a:schemeClr>
              </a:solidFill>
              <a:cs typeface="+mn-ea"/>
              <a:sym typeface="+mn-lt"/>
            </a:endParaRPr>
          </a:p>
        </p:txBody>
      </p:sp>
      <p:sp>
        <p:nvSpPr>
          <p:cNvPr id="34" name="矩形 33">
            <a:extLst>
              <a:ext uri="{FF2B5EF4-FFF2-40B4-BE49-F238E27FC236}">
                <a16:creationId xmlns:a16="http://schemas.microsoft.com/office/drawing/2014/main" id="{00A3B817-2D78-4188-ABC2-E494332C0A39}"/>
              </a:ext>
            </a:extLst>
          </p:cNvPr>
          <p:cNvSpPr/>
          <p:nvPr/>
        </p:nvSpPr>
        <p:spPr>
          <a:xfrm>
            <a:off x="829627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实训设备</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a:extLst>
              <a:ext uri="{FF2B5EF4-FFF2-40B4-BE49-F238E27FC236}">
                <a16:creationId xmlns:a16="http://schemas.microsoft.com/office/drawing/2014/main" id="{C0F3680F-2B0A-4572-9BEE-4A4E9D8AA727}"/>
              </a:ext>
            </a:extLst>
          </p:cNvPr>
          <p:cNvGrpSpPr/>
          <p:nvPr/>
        </p:nvGrpSpPr>
        <p:grpSpPr>
          <a:xfrm>
            <a:off x="9710353" y="4774702"/>
            <a:ext cx="1182991" cy="1182991"/>
            <a:chOff x="9710353" y="4774702"/>
            <a:chExt cx="1182991" cy="1182991"/>
          </a:xfrm>
        </p:grpSpPr>
        <p:sp>
          <p:nvSpPr>
            <p:cNvPr id="36" name="i$liḋe-Right Triangle 19">
              <a:extLst>
                <a:ext uri="{FF2B5EF4-FFF2-40B4-BE49-F238E27FC236}">
                  <a16:creationId xmlns:a16="http://schemas.microsoft.com/office/drawing/2014/main" id="{20227368-56B0-48EF-B8CF-38292A3E2350}"/>
                </a:ext>
              </a:extLst>
            </p:cNvPr>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a:extLst>
                <a:ext uri="{FF2B5EF4-FFF2-40B4-BE49-F238E27FC236}">
                  <a16:creationId xmlns:a16="http://schemas.microsoft.com/office/drawing/2014/main" id="{5453FB45-32C5-4E89-BBC0-ACF335570B01}"/>
                </a:ext>
              </a:extLst>
            </p:cNvPr>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8" name="组合 37">
            <a:extLst>
              <a:ext uri="{FF2B5EF4-FFF2-40B4-BE49-F238E27FC236}">
                <a16:creationId xmlns:a16="http://schemas.microsoft.com/office/drawing/2014/main" id="{D88E65BB-EB43-4A4E-93B0-3C39E083D317}"/>
              </a:ext>
            </a:extLst>
          </p:cNvPr>
          <p:cNvGrpSpPr/>
          <p:nvPr/>
        </p:nvGrpSpPr>
        <p:grpSpPr>
          <a:xfrm>
            <a:off x="2947089" y="4774702"/>
            <a:ext cx="1182991" cy="1182991"/>
            <a:chOff x="2947089" y="4774702"/>
            <a:chExt cx="1182991" cy="1182991"/>
          </a:xfrm>
        </p:grpSpPr>
        <p:sp>
          <p:nvSpPr>
            <p:cNvPr id="39" name="i$liḋe-Right Triangle 5">
              <a:extLst>
                <a:ext uri="{FF2B5EF4-FFF2-40B4-BE49-F238E27FC236}">
                  <a16:creationId xmlns:a16="http://schemas.microsoft.com/office/drawing/2014/main" id="{F1799DCA-3A73-4387-8964-492492989BC6}"/>
                </a:ext>
              </a:extLst>
            </p:cNvPr>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a:extLst>
                <a:ext uri="{FF2B5EF4-FFF2-40B4-BE49-F238E27FC236}">
                  <a16:creationId xmlns:a16="http://schemas.microsoft.com/office/drawing/2014/main" id="{209269AC-F812-4476-A530-A6E0E330C544}"/>
                </a:ext>
              </a:extLst>
            </p:cNvPr>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1" name="组合 40">
            <a:extLst>
              <a:ext uri="{FF2B5EF4-FFF2-40B4-BE49-F238E27FC236}">
                <a16:creationId xmlns:a16="http://schemas.microsoft.com/office/drawing/2014/main" id="{D0120DC1-7D93-4C00-B5A3-192364680763}"/>
              </a:ext>
            </a:extLst>
          </p:cNvPr>
          <p:cNvGrpSpPr/>
          <p:nvPr/>
        </p:nvGrpSpPr>
        <p:grpSpPr>
          <a:xfrm>
            <a:off x="6328721" y="4774702"/>
            <a:ext cx="1182991" cy="1182991"/>
            <a:chOff x="6328721" y="4774702"/>
            <a:chExt cx="1182991" cy="1182991"/>
          </a:xfrm>
        </p:grpSpPr>
        <p:sp>
          <p:nvSpPr>
            <p:cNvPr id="42" name="i$liḋe-Right Triangle 12">
              <a:extLst>
                <a:ext uri="{FF2B5EF4-FFF2-40B4-BE49-F238E27FC236}">
                  <a16:creationId xmlns:a16="http://schemas.microsoft.com/office/drawing/2014/main" id="{4FC676EA-941B-4F98-83D0-50E6F73C104C}"/>
                </a:ext>
              </a:extLst>
            </p:cNvPr>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Shape 2608">
              <a:extLst>
                <a:ext uri="{FF2B5EF4-FFF2-40B4-BE49-F238E27FC236}">
                  <a16:creationId xmlns:a16="http://schemas.microsoft.com/office/drawing/2014/main" id="{4D6FFB53-BCDD-486D-B91F-C7143507B01A}"/>
                </a:ext>
              </a:extLst>
            </p:cNvPr>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2 </a:t>
            </a:r>
            <a:r>
              <a:rPr lang="zh-CN" altLang="en-US" sz="2000" kern="0" spc="300" dirty="0">
                <a:solidFill>
                  <a:schemeClr val="tx1">
                    <a:lumMod val="75000"/>
                    <a:lumOff val="25000"/>
                  </a:schemeClr>
                </a:solidFill>
                <a:cs typeface="+mn-ea"/>
                <a:sym typeface="+mn-lt"/>
              </a:rPr>
              <a:t>网络设备与传输介质的选购 </a:t>
            </a:r>
          </a:p>
        </p:txBody>
      </p:sp>
    </p:spTree>
    <p:extLst>
      <p:ext uri="{BB962C8B-B14F-4D97-AF65-F5344CB8AC3E}">
        <p14:creationId xmlns:p14="http://schemas.microsoft.com/office/powerpoint/2010/main" val="201235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64" presetClass="path" presetSubtype="0" decel="100000" fill="hold" nodeType="withEffect">
                                  <p:stCondLst>
                                    <p:cond delay="0"/>
                                  </p:stCondLst>
                                  <p:childTnLst>
                                    <p:animMotion origin="layout" path="M 4.375E-6 -2.96296E-6 L 4.375E-6 -0.18472 " pathEditMode="relative" rAng="0" ptsTypes="AA">
                                      <p:cBhvr>
                                        <p:cTn id="9" dur="1250" spd="-100000" fill="hold"/>
                                        <p:tgtEl>
                                          <p:spTgt spid="22"/>
                                        </p:tgtEl>
                                        <p:attrNameLst>
                                          <p:attrName>ppt_x</p:attrName>
                                          <p:attrName>ppt_y</p:attrName>
                                        </p:attrNameLst>
                                      </p:cBhvr>
                                      <p:rCtr x="0" y="-92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grpId="1"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childTnLst>
                                </p:cTn>
                              </p:par>
                              <p:par>
                                <p:cTn id="18" presetID="64" presetClass="path" presetSubtype="0" decel="100000" fill="hold" grpId="1" nodeType="withEffect">
                                  <p:stCondLst>
                                    <p:cond delay="0"/>
                                  </p:stCondLst>
                                  <p:childTnLst>
                                    <p:animMotion origin="layout" path="M 4.375E-6 1.11111E-6 L 4.375E-6 -0.50417 " pathEditMode="relative" rAng="0" ptsTypes="AA">
                                      <p:cBhvr>
                                        <p:cTn id="19" dur="1750" spd="-100000" fill="hold"/>
                                        <p:tgtEl>
                                          <p:spTgt spid="30"/>
                                        </p:tgtEl>
                                        <p:attrNameLst>
                                          <p:attrName>ppt_x</p:attrName>
                                          <p:attrName>ppt_y</p:attrName>
                                        </p:attrNameLst>
                                      </p:cBhvr>
                                      <p:rCtr x="0" y="-25208"/>
                                    </p:animMotion>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64" presetClass="path" presetSubtype="0" decel="100000" fill="hold" grpId="1" nodeType="withEffect">
                                  <p:stCondLst>
                                    <p:cond delay="0"/>
                                  </p:stCondLst>
                                  <p:childTnLst>
                                    <p:animMotion origin="layout" path="M 4.375E-6 1.11111E-6 L 4.375E-6 -0.50417 " pathEditMode="relative" rAng="0" ptsTypes="AA">
                                      <p:cBhvr>
                                        <p:cTn id="24" dur="1750" spd="-100000" fill="hold"/>
                                        <p:tgtEl>
                                          <p:spTgt spid="29"/>
                                        </p:tgtEl>
                                        <p:attrNameLst>
                                          <p:attrName>ppt_x</p:attrName>
                                          <p:attrName>ppt_y</p:attrName>
                                        </p:attrNameLst>
                                      </p:cBhvr>
                                      <p:rCtr x="0" y="-25208"/>
                                    </p:animMotion>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childTnLst>
                                </p:cTn>
                              </p:par>
                              <p:par>
                                <p:cTn id="28" presetID="64" presetClass="path" presetSubtype="0" decel="100000" fill="hold" nodeType="withEffect">
                                  <p:stCondLst>
                                    <p:cond delay="0"/>
                                  </p:stCondLst>
                                  <p:childTnLst>
                                    <p:animMotion origin="layout" path="M 4.375E-6 1.11111E-6 L 4.375E-6 -0.50417 " pathEditMode="relative" rAng="0" ptsTypes="AA">
                                      <p:cBhvr>
                                        <p:cTn id="29" dur="1750" spd="-100000" fill="hold"/>
                                        <p:tgtEl>
                                          <p:spTgt spid="38"/>
                                        </p:tgtEl>
                                        <p:attrNameLst>
                                          <p:attrName>ppt_x</p:attrName>
                                          <p:attrName>ppt_y</p:attrName>
                                        </p:attrNameLst>
                                      </p:cBhvr>
                                      <p:rCtr x="0" y="-25208"/>
                                    </p:animMotion>
                                  </p:childTnLst>
                                </p:cTn>
                              </p:par>
                            </p:childTnLst>
                          </p:cTn>
                        </p:par>
                        <p:par>
                          <p:cTn id="30" fill="hold">
                            <p:stCondLst>
                              <p:cond delay="175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par>
                                <p:cTn id="34" presetID="64" presetClass="path" presetSubtype="0" decel="100000" fill="hold" nodeType="withEffect">
                                  <p:stCondLst>
                                    <p:cond delay="0"/>
                                  </p:stCondLst>
                                  <p:childTnLst>
                                    <p:animMotion origin="layout" path="M 4.375E-6 -2.96296E-6 L 4.375E-6 -0.18472 " pathEditMode="relative" rAng="0" ptsTypes="AA">
                                      <p:cBhvr>
                                        <p:cTn id="35" dur="1250" spd="-100000" fill="hold"/>
                                        <p:tgtEl>
                                          <p:spTgt spid="18"/>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6"/>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32"/>
                                        </p:tgtEl>
                                        <p:attrNameLst>
                                          <p:attrName>ppt_x</p:attrName>
                                          <p:attrName>ppt_y</p:attrName>
                                        </p:attrNameLst>
                                      </p:cBhvr>
                                      <p:rCtr x="0" y="-25208"/>
                                    </p:animMotion>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childTnLst>
                                </p:cTn>
                              </p:par>
                              <p:par>
                                <p:cTn id="49" presetID="64" presetClass="path" presetSubtype="0" decel="100000" fill="hold" grpId="1" nodeType="withEffect">
                                  <p:stCondLst>
                                    <p:cond delay="0"/>
                                  </p:stCondLst>
                                  <p:childTnLst>
                                    <p:animMotion origin="layout" path="M 4.375E-6 1.11111E-6 L 4.375E-6 -0.50417 " pathEditMode="relative" rAng="0" ptsTypes="AA">
                                      <p:cBhvr>
                                        <p:cTn id="50" dur="1750" spd="-100000" fill="hold"/>
                                        <p:tgtEl>
                                          <p:spTgt spid="31"/>
                                        </p:tgtEl>
                                        <p:attrNameLst>
                                          <p:attrName>ppt_x</p:attrName>
                                          <p:attrName>ppt_y</p:attrName>
                                        </p:attrNameLst>
                                      </p:cBhvr>
                                      <p:rCtr x="0" y="-25208"/>
                                    </p:animMotion>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childTnLst>
                                </p:cTn>
                              </p:par>
                              <p:par>
                                <p:cTn id="54" presetID="64" presetClass="path" presetSubtype="0" decel="100000" fill="hold" nodeType="withEffect">
                                  <p:stCondLst>
                                    <p:cond delay="0"/>
                                  </p:stCondLst>
                                  <p:childTnLst>
                                    <p:animMotion origin="layout" path="M 4.375E-6 1.11111E-6 L 4.375E-6 -0.50417 " pathEditMode="relative" rAng="0" ptsTypes="AA">
                                      <p:cBhvr>
                                        <p:cTn id="55" dur="1750" spd="-100000" fill="hold"/>
                                        <p:tgtEl>
                                          <p:spTgt spid="41"/>
                                        </p:tgtEl>
                                        <p:attrNameLst>
                                          <p:attrName>ppt_x</p:attrName>
                                          <p:attrName>ppt_y</p:attrName>
                                        </p:attrNameLst>
                                      </p:cBhvr>
                                      <p:rCtr x="0" y="-25208"/>
                                    </p:animMotion>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decel="100000" fill="hold" nodeType="withEffect">
                                  <p:stCondLst>
                                    <p:cond delay="0"/>
                                  </p:stCondLst>
                                  <p:childTnLst>
                                    <p:animMotion origin="layout" path="M 4.375E-6 -2.96296E-6 L 4.375E-6 -0.18472 " pathEditMode="relative" rAng="0" ptsTypes="AA">
                                      <p:cBhvr>
                                        <p:cTn id="61" dur="1250" spd="-100000" fill="hold"/>
                                        <p:tgtEl>
                                          <p:spTgt spid="26"/>
                                        </p:tgtEl>
                                        <p:attrNameLst>
                                          <p:attrName>ppt_x</p:attrName>
                                          <p:attrName>ppt_y</p:attrName>
                                        </p:attrNameLst>
                                      </p:cBhvr>
                                      <p:rCtr x="0" y="-9236"/>
                                    </p:animMotion>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childTnLst>
                                </p:cTn>
                              </p:par>
                              <p:par>
                                <p:cTn id="65" presetID="64" presetClass="path" presetSubtype="0" decel="100000" fill="hold" grpId="1" nodeType="withEffect">
                                  <p:stCondLst>
                                    <p:cond delay="0"/>
                                  </p:stCondLst>
                                  <p:childTnLst>
                                    <p:animMotion origin="layout" path="M 4.375E-6 1.11111E-6 L 4.375E-6 -0.34468 " pathEditMode="relative" rAng="0" ptsTypes="AA">
                                      <p:cBhvr>
                                        <p:cTn id="66" dur="1500" spd="-100000" fill="hold"/>
                                        <p:tgtEl>
                                          <p:spTgt spid="25"/>
                                        </p:tgtEl>
                                        <p:attrNameLst>
                                          <p:attrName>ppt_x</p:attrName>
                                          <p:attrName>ppt_y</p:attrName>
                                        </p:attrNameLst>
                                      </p:cBhvr>
                                      <p:rCtr x="0" y="-17245"/>
                                    </p:animMotion>
                                  </p:childTnLst>
                                </p:cTn>
                              </p:par>
                              <p:par>
                                <p:cTn id="67" presetID="10"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childTnLst>
                                </p:cTn>
                              </p:par>
                              <p:par>
                                <p:cTn id="70" presetID="64" presetClass="path" presetSubtype="0" decel="100000" fill="hold" grpId="1" nodeType="withEffect">
                                  <p:stCondLst>
                                    <p:cond delay="0"/>
                                  </p:stCondLst>
                                  <p:childTnLst>
                                    <p:animMotion origin="layout" path="M 4.375E-6 1.11111E-6 L 4.375E-6 -0.50417 " pathEditMode="relative" rAng="0" ptsTypes="AA">
                                      <p:cBhvr>
                                        <p:cTn id="71" dur="1750" spd="-100000" fill="hold"/>
                                        <p:tgtEl>
                                          <p:spTgt spid="34"/>
                                        </p:tgtEl>
                                        <p:attrNameLst>
                                          <p:attrName>ppt_x</p:attrName>
                                          <p:attrName>ppt_y</p:attrName>
                                        </p:attrNameLst>
                                      </p:cBhvr>
                                      <p:rCtr x="0" y="-25208"/>
                                    </p:animMotion>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par>
                                <p:cTn id="75" presetID="64" presetClass="path" presetSubtype="0" decel="100000" fill="hold" grpId="1" nodeType="withEffect">
                                  <p:stCondLst>
                                    <p:cond delay="0"/>
                                  </p:stCondLst>
                                  <p:childTnLst>
                                    <p:animMotion origin="layout" path="M 4.375E-6 1.11111E-6 L 4.375E-6 -0.50417 " pathEditMode="relative" rAng="0" ptsTypes="AA">
                                      <p:cBhvr>
                                        <p:cTn id="76" dur="1750" spd="-100000" fill="hold"/>
                                        <p:tgtEl>
                                          <p:spTgt spid="33"/>
                                        </p:tgtEl>
                                        <p:attrNameLst>
                                          <p:attrName>ppt_x</p:attrName>
                                          <p:attrName>ppt_y</p:attrName>
                                        </p:attrNameLst>
                                      </p:cBhvr>
                                      <p:rCtr x="0" y="-25208"/>
                                    </p:animMotion>
                                  </p:childTnLst>
                                </p:cTn>
                              </p:par>
                              <p:par>
                                <p:cTn id="77" presetID="10"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childTnLst>
                                </p:cTn>
                              </p:par>
                              <p:par>
                                <p:cTn id="80" presetID="64" presetClass="path" presetSubtype="0" decel="100000" fill="hold" nodeType="withEffect">
                                  <p:stCondLst>
                                    <p:cond delay="0"/>
                                  </p:stCondLst>
                                  <p:childTnLst>
                                    <p:animMotion origin="layout" path="M 4.375E-6 1.11111E-6 L 4.375E-6 -0.50417 " pathEditMode="relative" rAng="0" ptsTypes="AA">
                                      <p:cBhvr>
                                        <p:cTn id="81" dur="1750" spd="-100000" fill="hold"/>
                                        <p:tgtEl>
                                          <p:spTgt spid="35"/>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1" grpId="0" animBg="1"/>
      <p:bldP spid="21" grpId="1" animBg="1"/>
      <p:bldP spid="25" grpId="0" animBg="1"/>
      <p:bldP spid="25" grpId="1" animBg="1"/>
      <p:bldP spid="29" grpId="0"/>
      <p:bldP spid="29" grpId="1"/>
      <p:bldP spid="30" grpId="0"/>
      <p:bldP spid="30" grpId="1"/>
      <p:bldP spid="31" grpId="0"/>
      <p:bldP spid="31" grpId="1"/>
      <p:bldP spid="32" grpId="0"/>
      <p:bldP spid="32" grpId="1"/>
      <p:bldP spid="33" grpId="0"/>
      <p:bldP spid="33" grpId="1"/>
      <p:bldP spid="34" grpId="0"/>
      <p:bldP spid="34" grpId="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sp>
        <p:nvSpPr>
          <p:cNvPr id="46" name="矩形 45">
            <a:extLst>
              <a:ext uri="{FF2B5EF4-FFF2-40B4-BE49-F238E27FC236}">
                <a16:creationId xmlns:a16="http://schemas.microsoft.com/office/drawing/2014/main" id="{96E7064E-C057-4D57-960D-DA670DA42DBD}"/>
              </a:ext>
            </a:extLst>
          </p:cNvPr>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a:extLst>
              <a:ext uri="{FF2B5EF4-FFF2-40B4-BE49-F238E27FC236}">
                <a16:creationId xmlns:a16="http://schemas.microsoft.com/office/drawing/2014/main" id="{ACDA0907-E51C-4E57-B62F-B5A22F0B1EC9}"/>
              </a:ext>
            </a:extLst>
          </p:cNvPr>
          <p:cNvSpPr txBox="1"/>
          <p:nvPr/>
        </p:nvSpPr>
        <p:spPr>
          <a:xfrm>
            <a:off x="577849" y="2366486"/>
            <a:ext cx="10614025" cy="1291379"/>
          </a:xfrm>
          <a:prstGeom prst="rect">
            <a:avLst/>
          </a:prstGeom>
          <a:noFill/>
        </p:spPr>
        <p:txBody>
          <a:bodyPr wrap="square">
            <a:spAutoFit/>
          </a:bodyPr>
          <a:lstStyle/>
          <a:p>
            <a:pPr>
              <a:lnSpc>
                <a:spcPct val="150000"/>
              </a:lnSpc>
            </a:pPr>
            <a:r>
              <a:rPr lang="zh-CN" altLang="en-US" dirty="0"/>
              <a:t>步骤</a:t>
            </a:r>
            <a:r>
              <a:rPr lang="en-US" altLang="zh-CN" dirty="0"/>
              <a:t>1</a:t>
            </a:r>
            <a:r>
              <a:rPr lang="zh-CN" altLang="en-US" dirty="0"/>
              <a:t>：分组进行网络调查，了解目前最新的网络设备与网络传输介质的型号和生产厂家。</a:t>
            </a:r>
            <a:endParaRPr lang="en-US" altLang="zh-CN" dirty="0"/>
          </a:p>
          <a:p>
            <a:pPr>
              <a:lnSpc>
                <a:spcPct val="150000"/>
              </a:lnSpc>
            </a:pPr>
            <a:r>
              <a:rPr lang="zh-CN" altLang="en-US" dirty="0"/>
              <a:t>步骤</a:t>
            </a:r>
            <a:r>
              <a:rPr lang="en-US" altLang="zh-CN" dirty="0"/>
              <a:t>2</a:t>
            </a:r>
            <a:r>
              <a:rPr lang="zh-CN" altLang="en-US" dirty="0"/>
              <a:t>： 观察各产品的外形特征，记录其产品类型、型号、生产厂家、市场价格，进一步熟悉它的用途和使用方法。</a:t>
            </a:r>
          </a:p>
        </p:txBody>
      </p:sp>
      <p:sp>
        <p:nvSpPr>
          <p:cNvPr id="5" name="Rectangle 3">
            <a:extLst>
              <a:ext uri="{FF2B5EF4-FFF2-40B4-BE49-F238E27FC236}">
                <a16:creationId xmlns:a16="http://schemas.microsoft.com/office/drawing/2014/main" id="{CC25A4A4-2FA5-4CC7-BFAE-CD1B03A2E237}"/>
              </a:ext>
            </a:extLst>
          </p:cNvPr>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Rectangle 4">
            <a:extLst>
              <a:ext uri="{FF2B5EF4-FFF2-40B4-BE49-F238E27FC236}">
                <a16:creationId xmlns:a16="http://schemas.microsoft.com/office/drawing/2014/main" id="{64A68061-1EED-4BE7-BD61-ED56346BBF9B}"/>
              </a:ext>
            </a:extLst>
          </p:cNvPr>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66675"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11" name="文本框 10">
            <a:extLst>
              <a:ext uri="{FF2B5EF4-FFF2-40B4-BE49-F238E27FC236}">
                <a16:creationId xmlns:a16="http://schemas.microsoft.com/office/drawing/2014/main" id="{8C8AFF1A-6F9A-4C23-C2D7-53F5304F43FE}"/>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2 </a:t>
            </a:r>
            <a:r>
              <a:rPr lang="zh-CN" altLang="en-US" sz="2000" kern="0" spc="300" dirty="0">
                <a:solidFill>
                  <a:schemeClr val="tx1">
                    <a:lumMod val="75000"/>
                    <a:lumOff val="25000"/>
                  </a:schemeClr>
                </a:solidFill>
                <a:cs typeface="+mn-ea"/>
                <a:sym typeface="+mn-lt"/>
              </a:rPr>
              <a:t>网络设备与传输介质的选购 </a:t>
            </a:r>
          </a:p>
        </p:txBody>
      </p:sp>
      <p:pic>
        <p:nvPicPr>
          <p:cNvPr id="4" name="图片 3">
            <a:extLst>
              <a:ext uri="{FF2B5EF4-FFF2-40B4-BE49-F238E27FC236}">
                <a16:creationId xmlns:a16="http://schemas.microsoft.com/office/drawing/2014/main" id="{6CCF206A-13CA-DDA3-FC99-BECF826A35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981" y="3478824"/>
            <a:ext cx="6241002" cy="2840956"/>
          </a:xfrm>
          <a:prstGeom prst="rect">
            <a:avLst/>
          </a:prstGeom>
        </p:spPr>
      </p:pic>
      <p:pic>
        <p:nvPicPr>
          <p:cNvPr id="8" name="图片 7">
            <a:extLst>
              <a:ext uri="{FF2B5EF4-FFF2-40B4-BE49-F238E27FC236}">
                <a16:creationId xmlns:a16="http://schemas.microsoft.com/office/drawing/2014/main" id="{1D1BF8B1-7693-D760-00E2-33082F54F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3685" y="3509398"/>
            <a:ext cx="2804526" cy="2810382"/>
          </a:xfrm>
          <a:prstGeom prst="rect">
            <a:avLst/>
          </a:prstGeom>
        </p:spPr>
      </p:pic>
    </p:spTree>
    <p:extLst>
      <p:ext uri="{BB962C8B-B14F-4D97-AF65-F5344CB8AC3E}">
        <p14:creationId xmlns:p14="http://schemas.microsoft.com/office/powerpoint/2010/main" val="303864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EEC6FCC-8A71-4A65-835C-A49417851419}"/>
              </a:ext>
            </a:extLst>
          </p:cNvPr>
          <p:cNvSpPr txBox="1"/>
          <p:nvPr/>
        </p:nvSpPr>
        <p:spPr>
          <a:xfrm>
            <a:off x="577850" y="392430"/>
            <a:ext cx="4466287" cy="46166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3</a:t>
            </a:r>
            <a:r>
              <a:rPr lang="zh-CN" altLang="en-US" sz="2400" b="1" dirty="0">
                <a:solidFill>
                  <a:schemeClr val="tx1">
                    <a:lumMod val="65000"/>
                    <a:lumOff val="35000"/>
                  </a:schemeClr>
                </a:solidFill>
                <a:latin typeface="微软雅黑" panose="020B0503020204020204" charset="-122"/>
                <a:ea typeface="微软雅黑" panose="020B0503020204020204" charset="-122"/>
              </a:rPr>
              <a:t> 认识网络设备和传输介质</a:t>
            </a:r>
          </a:p>
        </p:txBody>
      </p:sp>
      <p:grpSp>
        <p:nvGrpSpPr>
          <p:cNvPr id="3" name="组合 2">
            <a:extLst>
              <a:ext uri="{FF2B5EF4-FFF2-40B4-BE49-F238E27FC236}">
                <a16:creationId xmlns:a16="http://schemas.microsoft.com/office/drawing/2014/main" id="{E0B7C547-FF5D-4575-A104-4FBE7D863286}"/>
              </a:ext>
            </a:extLst>
          </p:cNvPr>
          <p:cNvGrpSpPr/>
          <p:nvPr/>
        </p:nvGrpSpPr>
        <p:grpSpPr>
          <a:xfrm>
            <a:off x="4010558" y="1801174"/>
            <a:ext cx="3638017" cy="4290343"/>
            <a:chOff x="4010558" y="1879539"/>
            <a:chExt cx="2815611" cy="3945278"/>
          </a:xfrm>
        </p:grpSpPr>
        <p:sp>
          <p:nvSpPr>
            <p:cNvPr id="25" name="i$liḋe-Rectangle 17">
              <a:extLst>
                <a:ext uri="{FF2B5EF4-FFF2-40B4-BE49-F238E27FC236}">
                  <a16:creationId xmlns:a16="http://schemas.microsoft.com/office/drawing/2014/main" id="{9668112C-D35C-461C-9220-D93B62BBB983}"/>
                </a:ext>
              </a:extLst>
            </p:cNvPr>
            <p:cNvSpPr/>
            <p:nvPr/>
          </p:nvSpPr>
          <p:spPr>
            <a:xfrm>
              <a:off x="4010559" y="1879539"/>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a:extLst>
                <a:ext uri="{FF2B5EF4-FFF2-40B4-BE49-F238E27FC236}">
                  <a16:creationId xmlns:a16="http://schemas.microsoft.com/office/drawing/2014/main" id="{B3509B98-422D-45A2-B5C2-504316E72CEE}"/>
                </a:ext>
              </a:extLst>
            </p:cNvPr>
            <p:cNvGrpSpPr/>
            <p:nvPr/>
          </p:nvGrpSpPr>
          <p:grpSpPr>
            <a:xfrm>
              <a:off x="4010558" y="1879539"/>
              <a:ext cx="1096752" cy="1096752"/>
              <a:chOff x="8077733" y="2012415"/>
              <a:chExt cx="1096752" cy="1096752"/>
            </a:xfrm>
          </p:grpSpPr>
          <p:sp>
            <p:nvSpPr>
              <p:cNvPr id="27" name="i$liḋe-Right Triangle 18">
                <a:extLst>
                  <a:ext uri="{FF2B5EF4-FFF2-40B4-BE49-F238E27FC236}">
                    <a16:creationId xmlns:a16="http://schemas.microsoft.com/office/drawing/2014/main" id="{48D6622C-6DE9-4CBD-92C4-988849CBAAB3}"/>
                  </a:ext>
                </a:extLst>
              </p:cNvPr>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a:extLst>
                  <a:ext uri="{FF2B5EF4-FFF2-40B4-BE49-F238E27FC236}">
                    <a16:creationId xmlns:a16="http://schemas.microsoft.com/office/drawing/2014/main" id="{78D5E66A-37BA-47A7-9D9C-A4B0CF7A0E64}"/>
                  </a:ext>
                </a:extLst>
              </p:cNvPr>
              <p:cNvSpPr txBox="1"/>
              <p:nvPr/>
            </p:nvSpPr>
            <p:spPr>
              <a:xfrm rot="18969360">
                <a:off x="8194671" y="2147307"/>
                <a:ext cx="429958" cy="366023"/>
              </a:xfrm>
              <a:prstGeom prst="rect">
                <a:avLst/>
              </a:prstGeom>
              <a:noFill/>
            </p:spPr>
            <p:txBody>
              <a:bodyPr wrap="none">
                <a:noAutofit/>
              </a:bodyPr>
              <a:lstStyle/>
              <a:p>
                <a:pPr algn="ctr"/>
                <a:r>
                  <a:rPr lang="en-US" altLang="zh-CN" sz="2800" b="1" dirty="0">
                    <a:solidFill>
                      <a:schemeClr val="bg1"/>
                    </a:solidFill>
                    <a:cs typeface="+mn-ea"/>
                    <a:sym typeface="+mn-lt"/>
                  </a:rPr>
                  <a:t>05</a:t>
                </a:r>
              </a:p>
            </p:txBody>
          </p:sp>
        </p:grpSp>
        <p:sp>
          <p:nvSpPr>
            <p:cNvPr id="33" name="矩形 32">
              <a:extLst>
                <a:ext uri="{FF2B5EF4-FFF2-40B4-BE49-F238E27FC236}">
                  <a16:creationId xmlns:a16="http://schemas.microsoft.com/office/drawing/2014/main" id="{51B619D1-20FE-4776-A8FB-202ADEBB699C}"/>
                </a:ext>
              </a:extLst>
            </p:cNvPr>
            <p:cNvSpPr/>
            <p:nvPr/>
          </p:nvSpPr>
          <p:spPr>
            <a:xfrm>
              <a:off x="4201877" y="3557796"/>
              <a:ext cx="2421359" cy="632851"/>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latin typeface="宋体" panose="02010600030101010101" pitchFamily="2" charset="-122"/>
                  <a:cs typeface="+mn-ea"/>
                  <a:sym typeface="+mn-lt"/>
                </a:rPr>
                <a:t>分组交流常用网络设备的特征和选购技巧。</a:t>
              </a:r>
            </a:p>
          </p:txBody>
        </p:sp>
        <p:sp>
          <p:nvSpPr>
            <p:cNvPr id="34" name="矩形 33">
              <a:extLst>
                <a:ext uri="{FF2B5EF4-FFF2-40B4-BE49-F238E27FC236}">
                  <a16:creationId xmlns:a16="http://schemas.microsoft.com/office/drawing/2014/main" id="{00A3B817-2D78-4188-ABC2-E494332C0A39}"/>
                </a:ext>
              </a:extLst>
            </p:cNvPr>
            <p:cNvSpPr/>
            <p:nvPr/>
          </p:nvSpPr>
          <p:spPr>
            <a:xfrm>
              <a:off x="4229100" y="2847761"/>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实训总结</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a:extLst>
                <a:ext uri="{FF2B5EF4-FFF2-40B4-BE49-F238E27FC236}">
                  <a16:creationId xmlns:a16="http://schemas.microsoft.com/office/drawing/2014/main" id="{C0F3680F-2B0A-4572-9BEE-4A4E9D8AA727}"/>
                </a:ext>
              </a:extLst>
            </p:cNvPr>
            <p:cNvGrpSpPr/>
            <p:nvPr/>
          </p:nvGrpSpPr>
          <p:grpSpPr>
            <a:xfrm>
              <a:off x="5643178" y="4641826"/>
              <a:ext cx="1182991" cy="1182991"/>
              <a:chOff x="9710353" y="4774702"/>
              <a:chExt cx="1182991" cy="1182991"/>
            </a:xfrm>
          </p:grpSpPr>
          <p:sp>
            <p:nvSpPr>
              <p:cNvPr id="36" name="i$liḋe-Right Triangle 19">
                <a:extLst>
                  <a:ext uri="{FF2B5EF4-FFF2-40B4-BE49-F238E27FC236}">
                    <a16:creationId xmlns:a16="http://schemas.microsoft.com/office/drawing/2014/main" id="{20227368-56B0-48EF-B8CF-38292A3E2350}"/>
                  </a:ext>
                </a:extLst>
              </p:cNvPr>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a:extLst>
                  <a:ext uri="{FF2B5EF4-FFF2-40B4-BE49-F238E27FC236}">
                    <a16:creationId xmlns:a16="http://schemas.microsoft.com/office/drawing/2014/main" id="{5453FB45-32C5-4E89-BBC0-ACF335570B01}"/>
                  </a:ext>
                </a:extLst>
              </p:cNvPr>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sp>
        <p:nvSpPr>
          <p:cNvPr id="44" name="文本框 43">
            <a:extLst>
              <a:ext uri="{FF2B5EF4-FFF2-40B4-BE49-F238E27FC236}">
                <a16:creationId xmlns:a16="http://schemas.microsoft.com/office/drawing/2014/main" id="{94E74CD2-34A2-444F-AC13-0C18CE993DE3}"/>
              </a:ext>
            </a:extLst>
          </p:cNvPr>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7728761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89685" y="1235075"/>
            <a:ext cx="5675630" cy="2122805"/>
          </a:xfrm>
          <a:prstGeom prst="rect">
            <a:avLst/>
          </a:prstGeom>
          <a:noFill/>
        </p:spPr>
        <p:txBody>
          <a:bodyPr wrap="none" rtlCol="0">
            <a:spAutoFit/>
          </a:bodyPr>
          <a:lstStyle/>
          <a:p>
            <a:pPr algn="l"/>
            <a:endParaRPr lang="en-US" altLang="zh-CN" sz="6600" b="1">
              <a:solidFill>
                <a:schemeClr val="accent1"/>
              </a:solidFill>
              <a:latin typeface="微软雅黑" panose="020B0503020204020204" charset="-122"/>
              <a:ea typeface="微软雅黑" panose="020B0503020204020204" charset="-122"/>
            </a:endParaRPr>
          </a:p>
          <a:p>
            <a:pPr algn="l"/>
            <a:r>
              <a:rPr lang="en-US" altLang="zh-CN" sz="6600" b="1">
                <a:solidFill>
                  <a:schemeClr val="accent1"/>
                </a:solidFill>
                <a:latin typeface="微软雅黑" panose="020B0503020204020204" charset="-122"/>
                <a:ea typeface="微软雅黑" panose="020B0503020204020204" charset="-122"/>
              </a:rPr>
              <a:t>THANK  YOU</a:t>
            </a:r>
          </a:p>
        </p:txBody>
      </p:sp>
      <p:cxnSp>
        <p:nvCxnSpPr>
          <p:cNvPr id="7" name="直接连接符 6"/>
          <p:cNvCxnSpPr/>
          <p:nvPr/>
        </p:nvCxnSpPr>
        <p:spPr>
          <a:xfrm>
            <a:off x="1445260" y="3481705"/>
            <a:ext cx="77311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 STYLE">
    <a:dk1>
      <a:sysClr val="windowText" lastClr="000000"/>
    </a:dk1>
    <a:lt1>
      <a:sysClr val="window" lastClr="CCE8C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776</TotalTime>
  <Words>7661</Words>
  <Application>Microsoft Office PowerPoint</Application>
  <PresentationFormat>宽屏</PresentationFormat>
  <Paragraphs>658</Paragraphs>
  <Slides>81</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81</vt:i4>
      </vt:variant>
    </vt:vector>
  </HeadingPairs>
  <TitlesOfParts>
    <vt:vector size="98" baseType="lpstr">
      <vt:lpstr>Gill Sans</vt:lpstr>
      <vt:lpstr>方正大标宋简体</vt:lpstr>
      <vt:lpstr>方正兰亭黑_GBK</vt:lpstr>
      <vt:lpstr>方正兰亭刊黑_GBK</vt:lpstr>
      <vt:lpstr>方正兰亭刊黑简体</vt:lpstr>
      <vt:lpstr>方正兰亭中黑_GBK</vt:lpstr>
      <vt:lpstr>方正宋一简体</vt:lpstr>
      <vt:lpstr>宋体</vt:lpstr>
      <vt:lpstr>微软雅黑</vt:lpstr>
      <vt:lpstr>Arial</vt:lpstr>
      <vt:lpstr>Calibri</vt:lpstr>
      <vt:lpstr>Calibri Light</vt:lpstr>
      <vt:lpstr>Open Sans</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FeiFly</dc:creator>
  <cp:lastModifiedBy>song binbin</cp:lastModifiedBy>
  <cp:revision>51</cp:revision>
  <dcterms:created xsi:type="dcterms:W3CDTF">2018-04-06T14:47:00Z</dcterms:created>
  <dcterms:modified xsi:type="dcterms:W3CDTF">2022-06-30T03:53:38Z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